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9" r:id="rId2"/>
    <p:sldId id="289" r:id="rId3"/>
    <p:sldId id="292" r:id="rId4"/>
    <p:sldId id="286" r:id="rId5"/>
    <p:sldId id="297" r:id="rId6"/>
    <p:sldId id="298" r:id="rId7"/>
    <p:sldId id="296" r:id="rId8"/>
    <p:sldId id="295" r:id="rId9"/>
    <p:sldId id="294" r:id="rId10"/>
    <p:sldId id="287" r:id="rId11"/>
    <p:sldId id="288" r:id="rId12"/>
    <p:sldId id="293"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322" r:id="rId37"/>
    <p:sldId id="323" r:id="rId38"/>
    <p:sldId id="325" r:id="rId39"/>
    <p:sldId id="329" r:id="rId40"/>
    <p:sldId id="328" r:id="rId41"/>
    <p:sldId id="331" r:id="rId42"/>
    <p:sldId id="332" r:id="rId43"/>
    <p:sldId id="333" r:id="rId44"/>
  </p:sldIdLst>
  <p:sldSz cx="9144000" cy="6858000" type="screen4x3"/>
  <p:notesSz cx="6954838" cy="9240838"/>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Arial" charset="0"/>
      </a:defRPr>
    </a:lvl5pPr>
    <a:lvl6pPr marL="2286000" algn="l" defTabSz="914400" rtl="0" eaLnBrk="1" latinLnBrk="0" hangingPunct="1">
      <a:defRPr sz="2400" kern="1200">
        <a:solidFill>
          <a:schemeClr val="tx1"/>
        </a:solidFill>
        <a:latin typeface="Arial" charset="0"/>
        <a:ea typeface="ＭＳ Ｐゴシック" pitchFamily="34" charset="-128"/>
        <a:cs typeface="Arial" charset="0"/>
      </a:defRPr>
    </a:lvl6pPr>
    <a:lvl7pPr marL="2743200" algn="l" defTabSz="914400" rtl="0" eaLnBrk="1" latinLnBrk="0" hangingPunct="1">
      <a:defRPr sz="2400" kern="1200">
        <a:solidFill>
          <a:schemeClr val="tx1"/>
        </a:solidFill>
        <a:latin typeface="Arial" charset="0"/>
        <a:ea typeface="ＭＳ Ｐゴシック" pitchFamily="34" charset="-128"/>
        <a:cs typeface="Arial" charset="0"/>
      </a:defRPr>
    </a:lvl7pPr>
    <a:lvl8pPr marL="3200400" algn="l" defTabSz="914400" rtl="0" eaLnBrk="1" latinLnBrk="0" hangingPunct="1">
      <a:defRPr sz="2400" kern="1200">
        <a:solidFill>
          <a:schemeClr val="tx1"/>
        </a:solidFill>
        <a:latin typeface="Arial" charset="0"/>
        <a:ea typeface="ＭＳ Ｐゴシック" pitchFamily="34" charset="-128"/>
        <a:cs typeface="Arial" charset="0"/>
      </a:defRPr>
    </a:lvl8pPr>
    <a:lvl9pPr marL="3657600" algn="l" defTabSz="914400" rtl="0" eaLnBrk="1" latinLnBrk="0" hangingPunct="1">
      <a:defRPr sz="2400" kern="1200">
        <a:solidFill>
          <a:schemeClr val="tx1"/>
        </a:solidFill>
        <a:latin typeface="Arial" charset="0"/>
        <a:ea typeface="ＭＳ Ｐゴシック" pitchFamily="34" charset="-128"/>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7F7F7"/>
    <a:srgbClr val="D9D9D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85" d="100"/>
          <a:sy n="85" d="100"/>
        </p:scale>
        <p:origin x="-152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defTabSz="925513" eaLnBrk="0" hangingPunct="0">
              <a:defRPr sz="1200">
                <a:ea typeface="ＭＳ Ｐゴシック" pitchFamily="48" charset="-128"/>
                <a:cs typeface="+mn-cs"/>
              </a:defRPr>
            </a:lvl1pPr>
          </a:lstStyle>
          <a:p>
            <a:pPr>
              <a:defRPr/>
            </a:pPr>
            <a:endParaRPr lang="en-US"/>
          </a:p>
        </p:txBody>
      </p:sp>
      <p:sp>
        <p:nvSpPr>
          <p:cNvPr id="21507" name="Rectangle 3"/>
          <p:cNvSpPr>
            <a:spLocks noGrp="1" noChangeArrowheads="1"/>
          </p:cNvSpPr>
          <p:nvPr>
            <p:ph type="dt" sz="quarter" idx="1"/>
          </p:nvPr>
        </p:nvSpPr>
        <p:spPr bwMode="auto">
          <a:xfrm>
            <a:off x="3940175"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algn="r" defTabSz="925513" eaLnBrk="0" hangingPunct="0">
              <a:defRPr sz="1200">
                <a:ea typeface="ＭＳ Ｐゴシック" pitchFamily="48" charset="-128"/>
                <a:cs typeface="+mn-cs"/>
              </a:defRPr>
            </a:lvl1pPr>
          </a:lstStyle>
          <a:p>
            <a:pPr>
              <a:defRPr/>
            </a:pPr>
            <a:endParaRPr lang="en-US"/>
          </a:p>
        </p:txBody>
      </p:sp>
      <p:sp>
        <p:nvSpPr>
          <p:cNvPr id="21508" name="Rectangle 4"/>
          <p:cNvSpPr>
            <a:spLocks noGrp="1" noChangeArrowheads="1"/>
          </p:cNvSpPr>
          <p:nvPr>
            <p:ph type="ftr" sz="quarter" idx="2"/>
          </p:nvPr>
        </p:nvSpPr>
        <p:spPr bwMode="auto">
          <a:xfrm>
            <a:off x="0" y="8777288"/>
            <a:ext cx="3013075" cy="461962"/>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defTabSz="925513" eaLnBrk="0" hangingPunct="0">
              <a:defRPr sz="1200">
                <a:ea typeface="ＭＳ Ｐゴシック" pitchFamily="48" charset="-128"/>
                <a:cs typeface="+mn-cs"/>
              </a:defRPr>
            </a:lvl1pPr>
          </a:lstStyle>
          <a:p>
            <a:pPr>
              <a:defRPr/>
            </a:pPr>
            <a:endParaRPr lang="en-US"/>
          </a:p>
        </p:txBody>
      </p:sp>
      <p:sp>
        <p:nvSpPr>
          <p:cNvPr id="21509" name="Rectangle 5"/>
          <p:cNvSpPr>
            <a:spLocks noGrp="1" noChangeArrowheads="1"/>
          </p:cNvSpPr>
          <p:nvPr>
            <p:ph type="sldNum" sz="quarter" idx="3"/>
          </p:nvPr>
        </p:nvSpPr>
        <p:spPr bwMode="auto">
          <a:xfrm>
            <a:off x="3940175" y="8777288"/>
            <a:ext cx="3013075" cy="461962"/>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algn="r" defTabSz="925513" eaLnBrk="0" hangingPunct="0">
              <a:defRPr sz="1200">
                <a:ea typeface="ＭＳ Ｐゴシック" pitchFamily="48" charset="-128"/>
                <a:cs typeface="+mn-cs"/>
              </a:defRPr>
            </a:lvl1pPr>
          </a:lstStyle>
          <a:p>
            <a:pPr>
              <a:defRPr/>
            </a:pPr>
            <a:fld id="{63309CE9-D754-43EB-A300-83492D544B9A}" type="slidenum">
              <a:rPr lang="en-US"/>
              <a:pPr>
                <a:defRPr/>
              </a:pPr>
              <a:t>‹#›</a:t>
            </a:fld>
            <a:endParaRPr lang="en-US"/>
          </a:p>
        </p:txBody>
      </p:sp>
    </p:spTree>
    <p:extLst>
      <p:ext uri="{BB962C8B-B14F-4D97-AF65-F5344CB8AC3E}">
        <p14:creationId xmlns:p14="http://schemas.microsoft.com/office/powerpoint/2010/main" val="1820949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1440" tIns="45720" rIns="91440" bIns="45720" rtlCol="0"/>
          <a:lstStyle>
            <a:lvl1pPr algn="l" eaLnBrk="0" hangingPunct="0">
              <a:defRPr sz="1200">
                <a:ea typeface="ＭＳ Ｐゴシック" pitchFamily="48" charset="-128"/>
                <a:cs typeface="+mn-cs"/>
              </a:defRPr>
            </a:lvl1pPr>
          </a:lstStyle>
          <a:p>
            <a:pPr>
              <a:defRPr/>
            </a:pPr>
            <a:endParaRPr lang="en-US"/>
          </a:p>
        </p:txBody>
      </p:sp>
      <p:sp>
        <p:nvSpPr>
          <p:cNvPr id="3" name="Date Placeholder 2"/>
          <p:cNvSpPr>
            <a:spLocks noGrp="1"/>
          </p:cNvSpPr>
          <p:nvPr>
            <p:ph type="dt" idx="1"/>
          </p:nvPr>
        </p:nvSpPr>
        <p:spPr>
          <a:xfrm>
            <a:off x="3940175" y="0"/>
            <a:ext cx="3013075" cy="461963"/>
          </a:xfrm>
          <a:prstGeom prst="rect">
            <a:avLst/>
          </a:prstGeom>
        </p:spPr>
        <p:txBody>
          <a:bodyPr vert="horz" lIns="91440" tIns="45720" rIns="91440" bIns="45720" rtlCol="0"/>
          <a:lstStyle>
            <a:lvl1pPr algn="r" eaLnBrk="0" hangingPunct="0">
              <a:defRPr sz="1200">
                <a:ea typeface="ＭＳ Ｐゴシック" pitchFamily="48" charset="-128"/>
                <a:cs typeface="+mn-cs"/>
              </a:defRPr>
            </a:lvl1pPr>
          </a:lstStyle>
          <a:p>
            <a:pPr>
              <a:defRPr/>
            </a:pPr>
            <a:fld id="{E2492EEB-F1F7-4E3F-B882-2FE06BA971CF}" type="datetimeFigureOut">
              <a:rPr lang="en-US"/>
              <a:pPr>
                <a:defRPr/>
              </a:pPr>
              <a:t>3/7/2016</a:t>
            </a:fld>
            <a:endParaRPr lang="en-US"/>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95325" y="4389438"/>
            <a:ext cx="5564188" cy="415766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7288"/>
            <a:ext cx="3013075" cy="461962"/>
          </a:xfrm>
          <a:prstGeom prst="rect">
            <a:avLst/>
          </a:prstGeom>
        </p:spPr>
        <p:txBody>
          <a:bodyPr vert="horz" lIns="91440" tIns="45720" rIns="91440" bIns="45720" rtlCol="0" anchor="b"/>
          <a:lstStyle>
            <a:lvl1pPr algn="l" eaLnBrk="0" hangingPunct="0">
              <a:defRPr sz="1200">
                <a:ea typeface="ＭＳ Ｐゴシック" pitchFamily="48" charset="-128"/>
                <a:cs typeface="+mn-cs"/>
              </a:defRPr>
            </a:lvl1pPr>
          </a:lstStyle>
          <a:p>
            <a:pPr>
              <a:defRPr/>
            </a:pPr>
            <a:endParaRPr lang="en-US"/>
          </a:p>
        </p:txBody>
      </p:sp>
      <p:sp>
        <p:nvSpPr>
          <p:cNvPr id="7" name="Slide Number Placeholder 6"/>
          <p:cNvSpPr>
            <a:spLocks noGrp="1"/>
          </p:cNvSpPr>
          <p:nvPr>
            <p:ph type="sldNum" sz="quarter" idx="5"/>
          </p:nvPr>
        </p:nvSpPr>
        <p:spPr>
          <a:xfrm>
            <a:off x="3940175" y="8777288"/>
            <a:ext cx="3013075" cy="461962"/>
          </a:xfrm>
          <a:prstGeom prst="rect">
            <a:avLst/>
          </a:prstGeom>
        </p:spPr>
        <p:txBody>
          <a:bodyPr vert="horz" lIns="91440" tIns="45720" rIns="91440" bIns="45720" rtlCol="0" anchor="b"/>
          <a:lstStyle>
            <a:lvl1pPr algn="r" eaLnBrk="0" hangingPunct="0">
              <a:defRPr sz="1200">
                <a:ea typeface="ＭＳ Ｐゴシック" pitchFamily="48" charset="-128"/>
                <a:cs typeface="+mn-cs"/>
              </a:defRPr>
            </a:lvl1pPr>
          </a:lstStyle>
          <a:p>
            <a:pPr>
              <a:defRPr/>
            </a:pPr>
            <a:fld id="{EB3C3064-AFCF-425E-AE86-11E65695507D}" type="slidenum">
              <a:rPr lang="en-US"/>
              <a:pPr>
                <a:defRPr/>
              </a:pPr>
              <a:t>‹#›</a:t>
            </a:fld>
            <a:endParaRPr lang="en-US"/>
          </a:p>
        </p:txBody>
      </p:sp>
    </p:spTree>
    <p:extLst>
      <p:ext uri="{BB962C8B-B14F-4D97-AF65-F5344CB8AC3E}">
        <p14:creationId xmlns:p14="http://schemas.microsoft.com/office/powerpoint/2010/main" val="15143582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230">
              <a:defRPr sz="2300">
                <a:solidFill>
                  <a:schemeClr val="tx1"/>
                </a:solidFill>
                <a:latin typeface="Arial" charset="0"/>
                <a:ea typeface="ＭＳ Ｐゴシック" pitchFamily="48" charset="-128"/>
              </a:defRPr>
            </a:lvl1pPr>
            <a:lvl2pPr marL="726605" indent="-279464" defTabSz="922230">
              <a:defRPr sz="2300">
                <a:solidFill>
                  <a:schemeClr val="tx1"/>
                </a:solidFill>
                <a:latin typeface="Arial" charset="0"/>
                <a:ea typeface="ＭＳ Ｐゴシック" pitchFamily="48" charset="-128"/>
              </a:defRPr>
            </a:lvl2pPr>
            <a:lvl3pPr marL="1117854" indent="-223571" defTabSz="922230">
              <a:defRPr sz="2300">
                <a:solidFill>
                  <a:schemeClr val="tx1"/>
                </a:solidFill>
                <a:latin typeface="Arial" charset="0"/>
                <a:ea typeface="ＭＳ Ｐゴシック" pitchFamily="48" charset="-128"/>
              </a:defRPr>
            </a:lvl3pPr>
            <a:lvl4pPr marL="1564996" indent="-223571" defTabSz="922230">
              <a:defRPr sz="2300">
                <a:solidFill>
                  <a:schemeClr val="tx1"/>
                </a:solidFill>
                <a:latin typeface="Arial" charset="0"/>
                <a:ea typeface="ＭＳ Ｐゴシック" pitchFamily="48" charset="-128"/>
              </a:defRPr>
            </a:lvl4pPr>
            <a:lvl5pPr marL="2012137" indent="-223571" defTabSz="922230">
              <a:defRPr sz="2300">
                <a:solidFill>
                  <a:schemeClr val="tx1"/>
                </a:solidFill>
                <a:latin typeface="Arial" charset="0"/>
                <a:ea typeface="ＭＳ Ｐゴシック" pitchFamily="48" charset="-128"/>
              </a:defRPr>
            </a:lvl5pPr>
            <a:lvl6pPr marL="2459279"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6pPr>
            <a:lvl7pPr marL="2906420"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7pPr>
            <a:lvl8pPr marL="3353562"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8pPr>
            <a:lvl9pPr marL="3800704"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9pPr>
          </a:lstStyle>
          <a:p>
            <a:fld id="{2349DA4A-92E5-4DA7-B6AB-BEAC30F810C4}" type="slidenum">
              <a:rPr lang="en-US" altLang="en-US" sz="1200"/>
              <a:pPr/>
              <a:t>2</a:t>
            </a:fld>
            <a:endParaRPr lang="en-US" altLang="en-US" sz="1200"/>
          </a:p>
        </p:txBody>
      </p:sp>
      <p:sp>
        <p:nvSpPr>
          <p:cNvPr id="34819" name="Rectangle 2"/>
          <p:cNvSpPr>
            <a:spLocks noGrp="1" noRot="1" noChangeAspect="1" noChangeArrowheads="1" noTextEdit="1"/>
          </p:cNvSpPr>
          <p:nvPr>
            <p:ph type="sldImg"/>
          </p:nvPr>
        </p:nvSpPr>
        <p:spPr>
          <a:xfrm>
            <a:off x="1165225" y="692150"/>
            <a:ext cx="4611688" cy="3457575"/>
          </a:xfrm>
          <a:ln/>
        </p:spPr>
      </p:sp>
      <p:sp>
        <p:nvSpPr>
          <p:cNvPr id="34820" name="Rectangle 3"/>
          <p:cNvSpPr>
            <a:spLocks noGrp="1" noChangeArrowheads="1"/>
          </p:cNvSpPr>
          <p:nvPr>
            <p:ph type="body" idx="1"/>
          </p:nvPr>
        </p:nvSpPr>
        <p:spPr>
          <a:xfrm>
            <a:off x="924250" y="4380371"/>
            <a:ext cx="5085701" cy="414909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b="1" dirty="0"/>
          </a:p>
        </p:txBody>
      </p:sp>
    </p:spTree>
    <p:extLst>
      <p:ext uri="{BB962C8B-B14F-4D97-AF65-F5344CB8AC3E}">
        <p14:creationId xmlns:p14="http://schemas.microsoft.com/office/powerpoint/2010/main" val="3546363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230">
              <a:defRPr sz="2300">
                <a:solidFill>
                  <a:schemeClr val="tx1"/>
                </a:solidFill>
                <a:latin typeface="Arial" charset="0"/>
                <a:ea typeface="ＭＳ Ｐゴシック" pitchFamily="48" charset="-128"/>
              </a:defRPr>
            </a:lvl1pPr>
            <a:lvl2pPr marL="726605" indent="-279464" defTabSz="922230">
              <a:defRPr sz="2300">
                <a:solidFill>
                  <a:schemeClr val="tx1"/>
                </a:solidFill>
                <a:latin typeface="Arial" charset="0"/>
                <a:ea typeface="ＭＳ Ｐゴシック" pitchFamily="48" charset="-128"/>
              </a:defRPr>
            </a:lvl2pPr>
            <a:lvl3pPr marL="1117854" indent="-223571" defTabSz="922230">
              <a:defRPr sz="2300">
                <a:solidFill>
                  <a:schemeClr val="tx1"/>
                </a:solidFill>
                <a:latin typeface="Arial" charset="0"/>
                <a:ea typeface="ＭＳ Ｐゴシック" pitchFamily="48" charset="-128"/>
              </a:defRPr>
            </a:lvl3pPr>
            <a:lvl4pPr marL="1564996" indent="-223571" defTabSz="922230">
              <a:defRPr sz="2300">
                <a:solidFill>
                  <a:schemeClr val="tx1"/>
                </a:solidFill>
                <a:latin typeface="Arial" charset="0"/>
                <a:ea typeface="ＭＳ Ｐゴシック" pitchFamily="48" charset="-128"/>
              </a:defRPr>
            </a:lvl4pPr>
            <a:lvl5pPr marL="2012137" indent="-223571" defTabSz="922230">
              <a:defRPr sz="2300">
                <a:solidFill>
                  <a:schemeClr val="tx1"/>
                </a:solidFill>
                <a:latin typeface="Arial" charset="0"/>
                <a:ea typeface="ＭＳ Ｐゴシック" pitchFamily="48" charset="-128"/>
              </a:defRPr>
            </a:lvl5pPr>
            <a:lvl6pPr marL="2459279"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6pPr>
            <a:lvl7pPr marL="2906420"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7pPr>
            <a:lvl8pPr marL="3353562"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8pPr>
            <a:lvl9pPr marL="3800704"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9pPr>
          </a:lstStyle>
          <a:p>
            <a:fld id="{2349DA4A-92E5-4DA7-B6AB-BEAC30F810C4}" type="slidenum">
              <a:rPr lang="en-US" altLang="en-US" sz="1200"/>
              <a:pPr/>
              <a:t>3</a:t>
            </a:fld>
            <a:endParaRPr lang="en-US" altLang="en-US" sz="1200"/>
          </a:p>
        </p:txBody>
      </p:sp>
      <p:sp>
        <p:nvSpPr>
          <p:cNvPr id="34819" name="Rectangle 2"/>
          <p:cNvSpPr>
            <a:spLocks noGrp="1" noRot="1" noChangeAspect="1" noChangeArrowheads="1" noTextEdit="1"/>
          </p:cNvSpPr>
          <p:nvPr>
            <p:ph type="sldImg"/>
          </p:nvPr>
        </p:nvSpPr>
        <p:spPr>
          <a:xfrm>
            <a:off x="1165225" y="692150"/>
            <a:ext cx="4611688" cy="3457575"/>
          </a:xfrm>
          <a:ln/>
        </p:spPr>
      </p:sp>
      <p:sp>
        <p:nvSpPr>
          <p:cNvPr id="34820" name="Rectangle 3"/>
          <p:cNvSpPr>
            <a:spLocks noGrp="1" noChangeArrowheads="1"/>
          </p:cNvSpPr>
          <p:nvPr>
            <p:ph type="body" idx="1"/>
          </p:nvPr>
        </p:nvSpPr>
        <p:spPr>
          <a:xfrm>
            <a:off x="924250" y="4380371"/>
            <a:ext cx="5085701" cy="414909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b="1" dirty="0"/>
          </a:p>
        </p:txBody>
      </p:sp>
    </p:spTree>
    <p:extLst>
      <p:ext uri="{BB962C8B-B14F-4D97-AF65-F5344CB8AC3E}">
        <p14:creationId xmlns:p14="http://schemas.microsoft.com/office/powerpoint/2010/main" val="2430642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230">
              <a:defRPr sz="2300">
                <a:solidFill>
                  <a:schemeClr val="tx1"/>
                </a:solidFill>
                <a:latin typeface="Arial" charset="0"/>
                <a:ea typeface="ＭＳ Ｐゴシック" pitchFamily="48" charset="-128"/>
              </a:defRPr>
            </a:lvl1pPr>
            <a:lvl2pPr marL="726605" indent="-279464" defTabSz="922230">
              <a:defRPr sz="2300">
                <a:solidFill>
                  <a:schemeClr val="tx1"/>
                </a:solidFill>
                <a:latin typeface="Arial" charset="0"/>
                <a:ea typeface="ＭＳ Ｐゴシック" pitchFamily="48" charset="-128"/>
              </a:defRPr>
            </a:lvl2pPr>
            <a:lvl3pPr marL="1117854" indent="-223571" defTabSz="922230">
              <a:defRPr sz="2300">
                <a:solidFill>
                  <a:schemeClr val="tx1"/>
                </a:solidFill>
                <a:latin typeface="Arial" charset="0"/>
                <a:ea typeface="ＭＳ Ｐゴシック" pitchFamily="48" charset="-128"/>
              </a:defRPr>
            </a:lvl3pPr>
            <a:lvl4pPr marL="1564996" indent="-223571" defTabSz="922230">
              <a:defRPr sz="2300">
                <a:solidFill>
                  <a:schemeClr val="tx1"/>
                </a:solidFill>
                <a:latin typeface="Arial" charset="0"/>
                <a:ea typeface="ＭＳ Ｐゴシック" pitchFamily="48" charset="-128"/>
              </a:defRPr>
            </a:lvl4pPr>
            <a:lvl5pPr marL="2012137" indent="-223571" defTabSz="922230">
              <a:defRPr sz="2300">
                <a:solidFill>
                  <a:schemeClr val="tx1"/>
                </a:solidFill>
                <a:latin typeface="Arial" charset="0"/>
                <a:ea typeface="ＭＳ Ｐゴシック" pitchFamily="48" charset="-128"/>
              </a:defRPr>
            </a:lvl5pPr>
            <a:lvl6pPr marL="2459279"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6pPr>
            <a:lvl7pPr marL="2906420"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7pPr>
            <a:lvl8pPr marL="3353562"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8pPr>
            <a:lvl9pPr marL="3800704"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9pPr>
          </a:lstStyle>
          <a:p>
            <a:fld id="{EF0438FF-874A-4FF1-B00B-F7AD1BFBAD77}" type="slidenum">
              <a:rPr lang="en-US" altLang="en-US" sz="1200"/>
              <a:pPr/>
              <a:t>4</a:t>
            </a:fld>
            <a:endParaRPr lang="en-US" altLang="en-US" sz="1200"/>
          </a:p>
        </p:txBody>
      </p:sp>
      <p:sp>
        <p:nvSpPr>
          <p:cNvPr id="38915" name="Rectangle 2"/>
          <p:cNvSpPr>
            <a:spLocks noGrp="1" noRot="1" noChangeAspect="1" noChangeArrowheads="1" noTextEdit="1"/>
          </p:cNvSpPr>
          <p:nvPr>
            <p:ph type="sldImg"/>
          </p:nvPr>
        </p:nvSpPr>
        <p:spPr>
          <a:xfrm>
            <a:off x="1165225" y="692150"/>
            <a:ext cx="4611688" cy="3457575"/>
          </a:xfrm>
          <a:ln/>
        </p:spPr>
      </p:sp>
      <p:sp>
        <p:nvSpPr>
          <p:cNvPr id="38916" name="Rectangle 3"/>
          <p:cNvSpPr>
            <a:spLocks noGrp="1" noChangeArrowheads="1"/>
          </p:cNvSpPr>
          <p:nvPr>
            <p:ph type="body" idx="1"/>
          </p:nvPr>
        </p:nvSpPr>
        <p:spPr>
          <a:xfrm>
            <a:off x="924250" y="4380371"/>
            <a:ext cx="5085701" cy="414909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smtClean="0"/>
          </a:p>
        </p:txBody>
      </p:sp>
    </p:spTree>
    <p:extLst>
      <p:ext uri="{BB962C8B-B14F-4D97-AF65-F5344CB8AC3E}">
        <p14:creationId xmlns:p14="http://schemas.microsoft.com/office/powerpoint/2010/main" val="3314006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230">
              <a:defRPr sz="2300">
                <a:solidFill>
                  <a:schemeClr val="tx1"/>
                </a:solidFill>
                <a:latin typeface="Arial" charset="0"/>
                <a:ea typeface="ＭＳ Ｐゴシック" pitchFamily="48" charset="-128"/>
              </a:defRPr>
            </a:lvl1pPr>
            <a:lvl2pPr marL="726605" indent="-279464" defTabSz="922230">
              <a:defRPr sz="2300">
                <a:solidFill>
                  <a:schemeClr val="tx1"/>
                </a:solidFill>
                <a:latin typeface="Arial" charset="0"/>
                <a:ea typeface="ＭＳ Ｐゴシック" pitchFamily="48" charset="-128"/>
              </a:defRPr>
            </a:lvl2pPr>
            <a:lvl3pPr marL="1117854" indent="-223571" defTabSz="922230">
              <a:defRPr sz="2300">
                <a:solidFill>
                  <a:schemeClr val="tx1"/>
                </a:solidFill>
                <a:latin typeface="Arial" charset="0"/>
                <a:ea typeface="ＭＳ Ｐゴシック" pitchFamily="48" charset="-128"/>
              </a:defRPr>
            </a:lvl3pPr>
            <a:lvl4pPr marL="1564996" indent="-223571" defTabSz="922230">
              <a:defRPr sz="2300">
                <a:solidFill>
                  <a:schemeClr val="tx1"/>
                </a:solidFill>
                <a:latin typeface="Arial" charset="0"/>
                <a:ea typeface="ＭＳ Ｐゴシック" pitchFamily="48" charset="-128"/>
              </a:defRPr>
            </a:lvl4pPr>
            <a:lvl5pPr marL="2012137" indent="-223571" defTabSz="922230">
              <a:defRPr sz="2300">
                <a:solidFill>
                  <a:schemeClr val="tx1"/>
                </a:solidFill>
                <a:latin typeface="Arial" charset="0"/>
                <a:ea typeface="ＭＳ Ｐゴシック" pitchFamily="48" charset="-128"/>
              </a:defRPr>
            </a:lvl5pPr>
            <a:lvl6pPr marL="2459279"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6pPr>
            <a:lvl7pPr marL="2906420"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7pPr>
            <a:lvl8pPr marL="3353562"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8pPr>
            <a:lvl9pPr marL="3800704"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9pPr>
          </a:lstStyle>
          <a:p>
            <a:fld id="{7E43F8FB-6ABE-486C-91D8-B12A29640CAA}" type="slidenum">
              <a:rPr lang="en-US" altLang="en-US" sz="1200"/>
              <a:pPr/>
              <a:t>7</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18519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230">
              <a:defRPr sz="2300">
                <a:solidFill>
                  <a:schemeClr val="tx1"/>
                </a:solidFill>
                <a:latin typeface="Arial" charset="0"/>
                <a:ea typeface="ＭＳ Ｐゴシック" pitchFamily="48" charset="-128"/>
              </a:defRPr>
            </a:lvl1pPr>
            <a:lvl2pPr marL="726605" indent="-279464" defTabSz="922230">
              <a:defRPr sz="2300">
                <a:solidFill>
                  <a:schemeClr val="tx1"/>
                </a:solidFill>
                <a:latin typeface="Arial" charset="0"/>
                <a:ea typeface="ＭＳ Ｐゴシック" pitchFamily="48" charset="-128"/>
              </a:defRPr>
            </a:lvl2pPr>
            <a:lvl3pPr marL="1117854" indent="-223571" defTabSz="922230">
              <a:defRPr sz="2300">
                <a:solidFill>
                  <a:schemeClr val="tx1"/>
                </a:solidFill>
                <a:latin typeface="Arial" charset="0"/>
                <a:ea typeface="ＭＳ Ｐゴシック" pitchFamily="48" charset="-128"/>
              </a:defRPr>
            </a:lvl3pPr>
            <a:lvl4pPr marL="1564996" indent="-223571" defTabSz="922230">
              <a:defRPr sz="2300">
                <a:solidFill>
                  <a:schemeClr val="tx1"/>
                </a:solidFill>
                <a:latin typeface="Arial" charset="0"/>
                <a:ea typeface="ＭＳ Ｐゴシック" pitchFamily="48" charset="-128"/>
              </a:defRPr>
            </a:lvl4pPr>
            <a:lvl5pPr marL="2012137" indent="-223571" defTabSz="922230">
              <a:defRPr sz="2300">
                <a:solidFill>
                  <a:schemeClr val="tx1"/>
                </a:solidFill>
                <a:latin typeface="Arial" charset="0"/>
                <a:ea typeface="ＭＳ Ｐゴシック" pitchFamily="48" charset="-128"/>
              </a:defRPr>
            </a:lvl5pPr>
            <a:lvl6pPr marL="2459279"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6pPr>
            <a:lvl7pPr marL="2906420"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7pPr>
            <a:lvl8pPr marL="3353562"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8pPr>
            <a:lvl9pPr marL="3800704"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9pPr>
          </a:lstStyle>
          <a:p>
            <a:fld id="{7E43F8FB-6ABE-486C-91D8-B12A29640CAA}" type="slidenum">
              <a:rPr lang="en-US" altLang="en-US" sz="1200"/>
              <a:pPr/>
              <a:t>8</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426029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33425" indent="-280988" defTabSz="930275">
              <a:defRPr sz="2400">
                <a:solidFill>
                  <a:schemeClr val="tx1"/>
                </a:solidFill>
                <a:latin typeface="Arial" panose="020B0604020202020204" pitchFamily="34" charset="0"/>
                <a:ea typeface="ＭＳ Ｐゴシック" panose="020B0600070205080204" pitchFamily="34" charset="-128"/>
              </a:defRPr>
            </a:lvl2pPr>
            <a:lvl3pPr marL="1127125" indent="-225425" defTabSz="930275">
              <a:defRPr sz="2400">
                <a:solidFill>
                  <a:schemeClr val="tx1"/>
                </a:solidFill>
                <a:latin typeface="Arial" panose="020B0604020202020204" pitchFamily="34" charset="0"/>
                <a:ea typeface="ＭＳ Ｐゴシック" panose="020B0600070205080204" pitchFamily="34" charset="-128"/>
              </a:defRPr>
            </a:lvl3pPr>
            <a:lvl4pPr marL="1579563" indent="-225425" defTabSz="930275">
              <a:defRPr sz="2400">
                <a:solidFill>
                  <a:schemeClr val="tx1"/>
                </a:solidFill>
                <a:latin typeface="Arial" panose="020B0604020202020204" pitchFamily="34" charset="0"/>
                <a:ea typeface="ＭＳ Ｐゴシック" panose="020B0600070205080204" pitchFamily="34" charset="-128"/>
              </a:defRPr>
            </a:lvl4pPr>
            <a:lvl5pPr marL="2030413" indent="-225425" defTabSz="930275">
              <a:defRPr sz="2400">
                <a:solidFill>
                  <a:schemeClr val="tx1"/>
                </a:solidFill>
                <a:latin typeface="Arial" panose="020B0604020202020204" pitchFamily="34" charset="0"/>
                <a:ea typeface="ＭＳ Ｐゴシック" panose="020B0600070205080204" pitchFamily="34" charset="-128"/>
              </a:defRPr>
            </a:lvl5pPr>
            <a:lvl6pPr marL="2487613" indent="-225425"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44813" indent="-225425"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02013" indent="-225425"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59213" indent="-225425"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259764C-2F87-40C5-9D11-E74D99B958D6}" type="slidenum">
              <a:rPr lang="en-US" altLang="en-US" sz="1200"/>
              <a:pPr/>
              <a:t>9</a:t>
            </a:fld>
            <a:endParaRPr lang="en-US" altLang="en-US" sz="1200"/>
          </a:p>
        </p:txBody>
      </p:sp>
    </p:spTree>
    <p:extLst>
      <p:ext uri="{BB962C8B-B14F-4D97-AF65-F5344CB8AC3E}">
        <p14:creationId xmlns:p14="http://schemas.microsoft.com/office/powerpoint/2010/main" val="2320039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230">
              <a:defRPr sz="2300">
                <a:solidFill>
                  <a:schemeClr val="tx1"/>
                </a:solidFill>
                <a:latin typeface="Arial" charset="0"/>
                <a:ea typeface="ＭＳ Ｐゴシック" pitchFamily="48" charset="-128"/>
              </a:defRPr>
            </a:lvl1pPr>
            <a:lvl2pPr marL="726605" indent="-279464" defTabSz="922230">
              <a:defRPr sz="2300">
                <a:solidFill>
                  <a:schemeClr val="tx1"/>
                </a:solidFill>
                <a:latin typeface="Arial" charset="0"/>
                <a:ea typeface="ＭＳ Ｐゴシック" pitchFamily="48" charset="-128"/>
              </a:defRPr>
            </a:lvl2pPr>
            <a:lvl3pPr marL="1117854" indent="-223571" defTabSz="922230">
              <a:defRPr sz="2300">
                <a:solidFill>
                  <a:schemeClr val="tx1"/>
                </a:solidFill>
                <a:latin typeface="Arial" charset="0"/>
                <a:ea typeface="ＭＳ Ｐゴシック" pitchFamily="48" charset="-128"/>
              </a:defRPr>
            </a:lvl3pPr>
            <a:lvl4pPr marL="1564996" indent="-223571" defTabSz="922230">
              <a:defRPr sz="2300">
                <a:solidFill>
                  <a:schemeClr val="tx1"/>
                </a:solidFill>
                <a:latin typeface="Arial" charset="0"/>
                <a:ea typeface="ＭＳ Ｐゴシック" pitchFamily="48" charset="-128"/>
              </a:defRPr>
            </a:lvl4pPr>
            <a:lvl5pPr marL="2012137" indent="-223571" defTabSz="922230">
              <a:defRPr sz="2300">
                <a:solidFill>
                  <a:schemeClr val="tx1"/>
                </a:solidFill>
                <a:latin typeface="Arial" charset="0"/>
                <a:ea typeface="ＭＳ Ｐゴシック" pitchFamily="48" charset="-128"/>
              </a:defRPr>
            </a:lvl5pPr>
            <a:lvl6pPr marL="2459279"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6pPr>
            <a:lvl7pPr marL="2906420"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7pPr>
            <a:lvl8pPr marL="3353562"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8pPr>
            <a:lvl9pPr marL="3800704"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9pPr>
          </a:lstStyle>
          <a:p>
            <a:fld id="{FD781EC3-D975-4E86-939A-CC508985198F}" type="slidenum">
              <a:rPr lang="en-US" altLang="en-US" sz="1200"/>
              <a:pPr/>
              <a:t>10</a:t>
            </a:fld>
            <a:endParaRPr lang="en-US" altLang="en-US" sz="1200"/>
          </a:p>
        </p:txBody>
      </p:sp>
      <p:sp>
        <p:nvSpPr>
          <p:cNvPr id="36867" name="Rectangle 2"/>
          <p:cNvSpPr>
            <a:spLocks noGrp="1" noRot="1" noChangeAspect="1" noChangeArrowheads="1" noTextEdit="1"/>
          </p:cNvSpPr>
          <p:nvPr>
            <p:ph type="sldImg"/>
          </p:nvPr>
        </p:nvSpPr>
        <p:spPr>
          <a:xfrm>
            <a:off x="1165225" y="692150"/>
            <a:ext cx="4611688" cy="3457575"/>
          </a:xfrm>
          <a:ln/>
        </p:spPr>
      </p:sp>
      <p:sp>
        <p:nvSpPr>
          <p:cNvPr id="36868" name="Rectangle 3"/>
          <p:cNvSpPr>
            <a:spLocks noGrp="1" noChangeArrowheads="1"/>
          </p:cNvSpPr>
          <p:nvPr>
            <p:ph type="body" idx="1"/>
          </p:nvPr>
        </p:nvSpPr>
        <p:spPr>
          <a:xfrm>
            <a:off x="924250" y="4380371"/>
            <a:ext cx="5085701" cy="414909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smtClean="0"/>
          </a:p>
        </p:txBody>
      </p:sp>
    </p:spTree>
    <p:extLst>
      <p:ext uri="{BB962C8B-B14F-4D97-AF65-F5344CB8AC3E}">
        <p14:creationId xmlns:p14="http://schemas.microsoft.com/office/powerpoint/2010/main" val="1929487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230">
              <a:defRPr sz="2300">
                <a:solidFill>
                  <a:schemeClr val="tx1"/>
                </a:solidFill>
                <a:latin typeface="Arial" charset="0"/>
                <a:ea typeface="ＭＳ Ｐゴシック" pitchFamily="48" charset="-128"/>
              </a:defRPr>
            </a:lvl1pPr>
            <a:lvl2pPr marL="726605" indent="-279464" defTabSz="922230">
              <a:defRPr sz="2300">
                <a:solidFill>
                  <a:schemeClr val="tx1"/>
                </a:solidFill>
                <a:latin typeface="Arial" charset="0"/>
                <a:ea typeface="ＭＳ Ｐゴシック" pitchFamily="48" charset="-128"/>
              </a:defRPr>
            </a:lvl2pPr>
            <a:lvl3pPr marL="1117854" indent="-223571" defTabSz="922230">
              <a:defRPr sz="2300">
                <a:solidFill>
                  <a:schemeClr val="tx1"/>
                </a:solidFill>
                <a:latin typeface="Arial" charset="0"/>
                <a:ea typeface="ＭＳ Ｐゴシック" pitchFamily="48" charset="-128"/>
              </a:defRPr>
            </a:lvl3pPr>
            <a:lvl4pPr marL="1564996" indent="-223571" defTabSz="922230">
              <a:defRPr sz="2300">
                <a:solidFill>
                  <a:schemeClr val="tx1"/>
                </a:solidFill>
                <a:latin typeface="Arial" charset="0"/>
                <a:ea typeface="ＭＳ Ｐゴシック" pitchFamily="48" charset="-128"/>
              </a:defRPr>
            </a:lvl4pPr>
            <a:lvl5pPr marL="2012137" indent="-223571" defTabSz="922230">
              <a:defRPr sz="2300">
                <a:solidFill>
                  <a:schemeClr val="tx1"/>
                </a:solidFill>
                <a:latin typeface="Arial" charset="0"/>
                <a:ea typeface="ＭＳ Ｐゴシック" pitchFamily="48" charset="-128"/>
              </a:defRPr>
            </a:lvl5pPr>
            <a:lvl6pPr marL="2459279"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6pPr>
            <a:lvl7pPr marL="2906420"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7pPr>
            <a:lvl8pPr marL="3353562"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8pPr>
            <a:lvl9pPr marL="3800704" indent="-223571" defTabSz="922230" eaLnBrk="0" fontAlgn="base" hangingPunct="0">
              <a:spcBef>
                <a:spcPct val="0"/>
              </a:spcBef>
              <a:spcAft>
                <a:spcPct val="0"/>
              </a:spcAft>
              <a:defRPr sz="2300">
                <a:solidFill>
                  <a:schemeClr val="tx1"/>
                </a:solidFill>
                <a:latin typeface="Arial" charset="0"/>
                <a:ea typeface="ＭＳ Ｐゴシック" pitchFamily="48" charset="-128"/>
              </a:defRPr>
            </a:lvl9pPr>
          </a:lstStyle>
          <a:p>
            <a:fld id="{FD781EC3-D975-4E86-939A-CC508985198F}" type="slidenum">
              <a:rPr lang="en-US" altLang="en-US" sz="1200"/>
              <a:pPr/>
              <a:t>11</a:t>
            </a:fld>
            <a:endParaRPr lang="en-US" altLang="en-US" sz="1200"/>
          </a:p>
        </p:txBody>
      </p:sp>
      <p:sp>
        <p:nvSpPr>
          <p:cNvPr id="36867" name="Rectangle 2"/>
          <p:cNvSpPr>
            <a:spLocks noGrp="1" noRot="1" noChangeAspect="1" noChangeArrowheads="1" noTextEdit="1"/>
          </p:cNvSpPr>
          <p:nvPr>
            <p:ph type="sldImg"/>
          </p:nvPr>
        </p:nvSpPr>
        <p:spPr>
          <a:xfrm>
            <a:off x="1165225" y="692150"/>
            <a:ext cx="4611688" cy="3457575"/>
          </a:xfrm>
          <a:ln/>
        </p:spPr>
      </p:sp>
      <p:sp>
        <p:nvSpPr>
          <p:cNvPr id="36868" name="Rectangle 3"/>
          <p:cNvSpPr>
            <a:spLocks noGrp="1" noChangeArrowheads="1"/>
          </p:cNvSpPr>
          <p:nvPr>
            <p:ph type="body" idx="1"/>
          </p:nvPr>
        </p:nvSpPr>
        <p:spPr>
          <a:xfrm>
            <a:off x="924250" y="4380371"/>
            <a:ext cx="5085701" cy="414909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smtClean="0"/>
          </a:p>
        </p:txBody>
      </p:sp>
    </p:spTree>
    <p:extLst>
      <p:ext uri="{BB962C8B-B14F-4D97-AF65-F5344CB8AC3E}">
        <p14:creationId xmlns:p14="http://schemas.microsoft.com/office/powerpoint/2010/main" val="50736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33425" indent="-280988" defTabSz="930275">
              <a:defRPr sz="2400">
                <a:solidFill>
                  <a:schemeClr val="tx1"/>
                </a:solidFill>
                <a:latin typeface="Arial" panose="020B0604020202020204" pitchFamily="34" charset="0"/>
                <a:ea typeface="ＭＳ Ｐゴシック" panose="020B0600070205080204" pitchFamily="34" charset="-128"/>
              </a:defRPr>
            </a:lvl2pPr>
            <a:lvl3pPr marL="1127125" indent="-225425" defTabSz="930275">
              <a:defRPr sz="2400">
                <a:solidFill>
                  <a:schemeClr val="tx1"/>
                </a:solidFill>
                <a:latin typeface="Arial" panose="020B0604020202020204" pitchFamily="34" charset="0"/>
                <a:ea typeface="ＭＳ Ｐゴシック" panose="020B0600070205080204" pitchFamily="34" charset="-128"/>
              </a:defRPr>
            </a:lvl3pPr>
            <a:lvl4pPr marL="1579563" indent="-225425" defTabSz="930275">
              <a:defRPr sz="2400">
                <a:solidFill>
                  <a:schemeClr val="tx1"/>
                </a:solidFill>
                <a:latin typeface="Arial" panose="020B0604020202020204" pitchFamily="34" charset="0"/>
                <a:ea typeface="ＭＳ Ｐゴシック" panose="020B0600070205080204" pitchFamily="34" charset="-128"/>
              </a:defRPr>
            </a:lvl4pPr>
            <a:lvl5pPr marL="2030413" indent="-225425" defTabSz="930275">
              <a:defRPr sz="2400">
                <a:solidFill>
                  <a:schemeClr val="tx1"/>
                </a:solidFill>
                <a:latin typeface="Arial" panose="020B0604020202020204" pitchFamily="34" charset="0"/>
                <a:ea typeface="ＭＳ Ｐゴシック" panose="020B0600070205080204" pitchFamily="34" charset="-128"/>
              </a:defRPr>
            </a:lvl5pPr>
            <a:lvl6pPr marL="2487613" indent="-225425"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44813" indent="-225425"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02013" indent="-225425"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59213" indent="-225425"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6E855B2-57EC-464B-B176-77CA550B89C0}" type="slidenum">
              <a:rPr lang="en-US" altLang="en-US" sz="1200"/>
              <a:pPr/>
              <a:t>12</a:t>
            </a:fld>
            <a:endParaRPr lang="en-US" altLang="en-US" sz="1200"/>
          </a:p>
        </p:txBody>
      </p:sp>
    </p:spTree>
    <p:extLst>
      <p:ext uri="{BB962C8B-B14F-4D97-AF65-F5344CB8AC3E}">
        <p14:creationId xmlns:p14="http://schemas.microsoft.com/office/powerpoint/2010/main" val="5638897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37B04E-F6D8-4609-8BEB-075F4EC93FA3}" type="slidenum">
              <a:rPr lang="en-US"/>
              <a:pPr>
                <a:defRPr/>
              </a:pPr>
              <a:t>‹#›</a:t>
            </a:fld>
            <a:endParaRPr lang="en-US"/>
          </a:p>
        </p:txBody>
      </p:sp>
      <p:pic>
        <p:nvPicPr>
          <p:cNvPr id="7"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342900"/>
            <a:ext cx="2078038"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313" y="204788"/>
            <a:ext cx="1395412"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9560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1FAC58-78F8-43A9-84DF-A160F7E07D2C}" type="slidenum">
              <a:rPr lang="en-US"/>
              <a:pPr>
                <a:defRPr/>
              </a:pPr>
              <a:t>‹#›</a:t>
            </a:fld>
            <a:endParaRPr lang="en-US"/>
          </a:p>
        </p:txBody>
      </p:sp>
      <p:pic>
        <p:nvPicPr>
          <p:cNvPr id="7"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417269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07FAD3-8C4E-4810-9136-219F4E43CEA2}" type="slidenum">
              <a:rPr lang="en-US"/>
              <a:pPr>
                <a:defRPr/>
              </a:pPr>
              <a:t>‹#›</a:t>
            </a:fld>
            <a:endParaRPr lang="en-US"/>
          </a:p>
        </p:txBody>
      </p:sp>
      <p:pic>
        <p:nvPicPr>
          <p:cNvPr id="7"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87298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371600"/>
            <a:ext cx="7772400" cy="4378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D553A9-1C3A-4D6B-B560-E6737125781A}" type="slidenum">
              <a:rPr lang="en-US"/>
              <a:pPr>
                <a:defRPr/>
              </a:pPr>
              <a:t>‹#›</a:t>
            </a:fld>
            <a:endParaRPr lang="en-US"/>
          </a:p>
        </p:txBody>
      </p:sp>
      <p:pic>
        <p:nvPicPr>
          <p:cNvPr id="9"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4387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5C9160-51FC-4BDD-A1F4-44E7CB40F76D}" type="slidenum">
              <a:rPr lang="en-US"/>
              <a:pPr>
                <a:defRPr/>
              </a:pPr>
              <a:t>‹#›</a:t>
            </a:fld>
            <a:endParaRPr lang="en-US"/>
          </a:p>
        </p:txBody>
      </p:sp>
      <p:pic>
        <p:nvPicPr>
          <p:cNvPr id="7"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9947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1BA49D-7B53-485E-88D3-C730ECC80D6A}" type="slidenum">
              <a:rPr lang="en-US"/>
              <a:pPr>
                <a:defRPr/>
              </a:pPr>
              <a:t>‹#›</a:t>
            </a:fld>
            <a:endParaRPr lang="en-US"/>
          </a:p>
        </p:txBody>
      </p:sp>
      <p:pic>
        <p:nvPicPr>
          <p:cNvPr id="8"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55801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DB2E69-7E90-47B3-B58E-A6E68F9F25EA}" type="slidenum">
              <a:rPr lang="en-US"/>
              <a:pPr>
                <a:defRPr/>
              </a:pPr>
              <a:t>‹#›</a:t>
            </a:fld>
            <a:endParaRPr lang="en-US"/>
          </a:p>
        </p:txBody>
      </p:sp>
      <p:pic>
        <p:nvPicPr>
          <p:cNvPr id="10"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37403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128F0FA-5E6D-4722-88D6-93B8C8137BD8}" type="slidenum">
              <a:rPr lang="en-US"/>
              <a:pPr>
                <a:defRPr/>
              </a:pPr>
              <a:t>‹#›</a:t>
            </a:fld>
            <a:endParaRPr lang="en-US"/>
          </a:p>
        </p:txBody>
      </p:sp>
      <p:pic>
        <p:nvPicPr>
          <p:cNvPr id="6"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5011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37381E2-ACC5-4143-98BF-C3E7A93BBE89}" type="slidenum">
              <a:rPr lang="en-US"/>
              <a:pPr>
                <a:defRPr/>
              </a:pPr>
              <a:t>‹#›</a:t>
            </a:fld>
            <a:endParaRPr lang="en-US"/>
          </a:p>
        </p:txBody>
      </p:sp>
      <p:pic>
        <p:nvPicPr>
          <p:cNvPr id="5"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383847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323F24C-9C51-4461-A2AB-131F18A87D95}" type="slidenum">
              <a:rPr lang="en-US"/>
              <a:pPr>
                <a:defRPr/>
              </a:pPr>
              <a:t>‹#›</a:t>
            </a:fld>
            <a:endParaRPr lang="en-US"/>
          </a:p>
        </p:txBody>
      </p:sp>
      <p:pic>
        <p:nvPicPr>
          <p:cNvPr id="8"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06364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7CBC11-4202-42E4-9B87-5BF3F4A5A71D}" type="slidenum">
              <a:rPr lang="en-US"/>
              <a:pPr>
                <a:defRPr/>
              </a:pPr>
              <a:t>‹#›</a:t>
            </a:fld>
            <a:endParaRPr lang="en-US"/>
          </a:p>
        </p:txBody>
      </p:sp>
      <p:pic>
        <p:nvPicPr>
          <p:cNvPr id="8"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35522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5000"/>
                <a:lumOff val="35000"/>
              </a:schemeClr>
            </a:gs>
            <a:gs pos="100000">
              <a:srgbClr val="F7F7F7"/>
            </a:gs>
            <a:gs pos="21000">
              <a:srgbClr val="B2B2B2"/>
            </a:gs>
            <a:gs pos="0">
              <a:schemeClr val="bg2">
                <a:lumMod val="40000"/>
                <a:lumOff val="60000"/>
              </a:schemeClr>
            </a:gs>
            <a:gs pos="100000">
              <a:schemeClr val="bg1">
                <a:lumMod val="9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ea typeface="ＭＳ Ｐゴシック" pitchFamily="48"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ea typeface="ＭＳ Ｐゴシック" pitchFamily="48"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ea typeface="ＭＳ Ｐゴシック" pitchFamily="48" charset="-128"/>
                <a:cs typeface="+mn-cs"/>
              </a:defRPr>
            </a:lvl1pPr>
          </a:lstStyle>
          <a:p>
            <a:pPr>
              <a:defRPr/>
            </a:pPr>
            <a:fld id="{5C123369-FD66-4B82-9BCD-C8595967DA2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48" charset="-128"/>
        </a:defRPr>
      </a:lvl2pPr>
      <a:lvl3pPr algn="ctr" rtl="0" eaLnBrk="1" fontAlgn="base" hangingPunct="1">
        <a:spcBef>
          <a:spcPct val="0"/>
        </a:spcBef>
        <a:spcAft>
          <a:spcPct val="0"/>
        </a:spcAft>
        <a:defRPr sz="4400">
          <a:solidFill>
            <a:schemeClr val="tx2"/>
          </a:solidFill>
          <a:latin typeface="Arial" charset="0"/>
          <a:ea typeface="ＭＳ Ｐゴシック" pitchFamily="48" charset="-128"/>
        </a:defRPr>
      </a:lvl3pPr>
      <a:lvl4pPr algn="ctr" rtl="0" eaLnBrk="1" fontAlgn="base" hangingPunct="1">
        <a:spcBef>
          <a:spcPct val="0"/>
        </a:spcBef>
        <a:spcAft>
          <a:spcPct val="0"/>
        </a:spcAft>
        <a:defRPr sz="4400">
          <a:solidFill>
            <a:schemeClr val="tx2"/>
          </a:solidFill>
          <a:latin typeface="Arial" charset="0"/>
          <a:ea typeface="ＭＳ Ｐゴシック" pitchFamily="48" charset="-128"/>
        </a:defRPr>
      </a:lvl4pPr>
      <a:lvl5pPr algn="ctr" rtl="0" eaLnBrk="1" fontAlgn="base" hangingPunct="1">
        <a:spcBef>
          <a:spcPct val="0"/>
        </a:spcBef>
        <a:spcAft>
          <a:spcPct val="0"/>
        </a:spcAft>
        <a:defRPr sz="4400">
          <a:solidFill>
            <a:schemeClr val="tx2"/>
          </a:solidFill>
          <a:latin typeface="Arial" charset="0"/>
          <a:ea typeface="ＭＳ Ｐゴシック" pitchFamily="48"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48"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48"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48"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48"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ftach.org/logout.php"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371600"/>
            <a:ext cx="7772400" cy="1470025"/>
          </a:xfrm>
        </p:spPr>
        <p:txBody>
          <a:bodyPr/>
          <a:lstStyle/>
          <a:p>
            <a:r>
              <a:rPr lang="en-US" sz="4000" dirty="0" smtClean="0"/>
              <a:t>Compliance and Peer Reviews</a:t>
            </a:r>
          </a:p>
        </p:txBody>
      </p:sp>
      <p:sp>
        <p:nvSpPr>
          <p:cNvPr id="2051" name="Rectangle 3"/>
          <p:cNvSpPr>
            <a:spLocks noGrp="1" noChangeArrowheads="1"/>
          </p:cNvSpPr>
          <p:nvPr>
            <p:ph type="subTitle" idx="1"/>
          </p:nvPr>
        </p:nvSpPr>
        <p:spPr>
          <a:xfrm>
            <a:off x="1344613" y="3048000"/>
            <a:ext cx="6400800" cy="1752600"/>
          </a:xfrm>
        </p:spPr>
        <p:txBody>
          <a:bodyPr/>
          <a:lstStyle/>
          <a:p>
            <a:r>
              <a:rPr lang="en-US" sz="4800" dirty="0" smtClean="0"/>
              <a:t>IRP Peer Reviews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2"/>
          <p:cNvSpPr txBox="1">
            <a:spLocks noChangeArrowheads="1"/>
          </p:cNvSpPr>
          <p:nvPr/>
        </p:nvSpPr>
        <p:spPr bwMode="auto">
          <a:xfrm>
            <a:off x="228600" y="166688"/>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lgn="ctr">
              <a:spcBef>
                <a:spcPct val="50000"/>
              </a:spcBef>
            </a:pPr>
            <a:r>
              <a:rPr lang="en-US" altLang="en-US" sz="4000" b="1" dirty="0" smtClean="0">
                <a:latin typeface="Calibri" panose="020F0502020204030204" pitchFamily="34" charset="0"/>
              </a:rPr>
              <a:t>Peer Review Program</a:t>
            </a:r>
            <a:endParaRPr lang="en-US" altLang="en-US" sz="4000" b="1" dirty="0">
              <a:latin typeface="Calibri" panose="020F0502020204030204" pitchFamily="34" charset="0"/>
            </a:endParaRPr>
          </a:p>
        </p:txBody>
      </p:sp>
      <p:sp>
        <p:nvSpPr>
          <p:cNvPr id="5124" name="Text Box 3"/>
          <p:cNvSpPr txBox="1">
            <a:spLocks noChangeArrowheads="1"/>
          </p:cNvSpPr>
          <p:nvPr/>
        </p:nvSpPr>
        <p:spPr bwMode="auto">
          <a:xfrm>
            <a:off x="304800" y="13716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spcBef>
                <a:spcPct val="50000"/>
              </a:spcBef>
              <a:buClr>
                <a:srgbClr val="FF0000"/>
              </a:buClr>
              <a:buSzPct val="75000"/>
              <a:buFont typeface="Wingdings" pitchFamily="2" charset="2"/>
              <a:buNone/>
            </a:pPr>
            <a:endParaRPr lang="en-US" altLang="en-US" sz="2800"/>
          </a:p>
        </p:txBody>
      </p:sp>
      <p:sp>
        <p:nvSpPr>
          <p:cNvPr id="5" name="TextBox 4"/>
          <p:cNvSpPr txBox="1">
            <a:spLocks noChangeAspect="1"/>
          </p:cNvSpPr>
          <p:nvPr/>
        </p:nvSpPr>
        <p:spPr>
          <a:xfrm>
            <a:off x="304800" y="1066800"/>
            <a:ext cx="8610600" cy="4339650"/>
          </a:xfrm>
          <a:prstGeom prst="rect">
            <a:avLst/>
          </a:prstGeom>
          <a:noFill/>
        </p:spPr>
        <p:txBody>
          <a:bodyPr wrap="square" rtlCol="0">
            <a:spAutoFit/>
          </a:bodyPr>
          <a:lstStyle/>
          <a:p>
            <a:r>
              <a:rPr lang="en-US" sz="3200" dirty="0" smtClean="0">
                <a:latin typeface="Calibri" panose="020F0502020204030204" pitchFamily="34" charset="0"/>
              </a:rPr>
              <a:t>The 2016 Peer Review Committee members are:</a:t>
            </a:r>
          </a:p>
          <a:p>
            <a:endParaRPr lang="en-US" sz="3200" b="1" dirty="0" smtClean="0">
              <a:latin typeface="Calibri" panose="020F0502020204030204" pitchFamily="34" charset="0"/>
            </a:endParaRPr>
          </a:p>
          <a:p>
            <a:pPr marL="457200" indent="-457200">
              <a:buFont typeface="Arial" panose="020B0604020202020204" pitchFamily="34" charset="0"/>
              <a:buChar char="•"/>
            </a:pPr>
            <a:r>
              <a:rPr lang="en-US" sz="3200" b="1" dirty="0" smtClean="0">
                <a:latin typeface="Calibri" panose="020F0502020204030204" pitchFamily="34" charset="0"/>
              </a:rPr>
              <a:t>Region I – </a:t>
            </a:r>
            <a:r>
              <a:rPr lang="en-US" sz="3200" dirty="0" smtClean="0">
                <a:latin typeface="Calibri" panose="020F0502020204030204" pitchFamily="34" charset="0"/>
              </a:rPr>
              <a:t>Bruce Bierbaum (VT) &amp; Neal Boehmer (MD)</a:t>
            </a:r>
          </a:p>
          <a:p>
            <a:pPr marL="171450" indent="-171450">
              <a:buFont typeface="Arial" panose="020B0604020202020204" pitchFamily="34" charset="0"/>
              <a:buChar char="•"/>
            </a:pPr>
            <a:endParaRPr lang="en-US" sz="1000" b="1" dirty="0" smtClean="0">
              <a:latin typeface="Calibri" panose="020F0502020204030204" pitchFamily="34" charset="0"/>
            </a:endParaRPr>
          </a:p>
          <a:p>
            <a:pPr marL="457200" indent="-457200">
              <a:buFont typeface="Arial" panose="020B0604020202020204" pitchFamily="34" charset="0"/>
              <a:buChar char="•"/>
            </a:pPr>
            <a:r>
              <a:rPr lang="en-US" sz="3200" b="1" dirty="0" smtClean="0">
                <a:latin typeface="Calibri" panose="020F0502020204030204" pitchFamily="34" charset="0"/>
              </a:rPr>
              <a:t>Region II – </a:t>
            </a:r>
            <a:r>
              <a:rPr lang="en-US" sz="3200" dirty="0" smtClean="0">
                <a:latin typeface="Calibri" panose="020F0502020204030204" pitchFamily="34" charset="0"/>
              </a:rPr>
              <a:t>Alton Roane (GA) &amp; Troy Thigpen (AL)</a:t>
            </a:r>
          </a:p>
          <a:p>
            <a:pPr marL="171450" indent="-171450">
              <a:buFont typeface="Arial" panose="020B0604020202020204" pitchFamily="34" charset="0"/>
              <a:buChar char="•"/>
            </a:pPr>
            <a:endParaRPr lang="en-US" sz="1000" b="1" dirty="0" smtClean="0">
              <a:latin typeface="Calibri" panose="020F0502020204030204" pitchFamily="34" charset="0"/>
            </a:endParaRPr>
          </a:p>
          <a:p>
            <a:pPr marL="457200" indent="-457200">
              <a:buFont typeface="Arial" panose="020B0604020202020204" pitchFamily="34" charset="0"/>
              <a:buChar char="•"/>
            </a:pPr>
            <a:r>
              <a:rPr lang="en-US" sz="3200" b="1" dirty="0" smtClean="0">
                <a:latin typeface="Calibri" panose="020F0502020204030204" pitchFamily="34" charset="0"/>
              </a:rPr>
              <a:t>Region III – </a:t>
            </a:r>
            <a:r>
              <a:rPr lang="en-US" sz="3200" dirty="0" smtClean="0">
                <a:latin typeface="Calibri" panose="020F0502020204030204" pitchFamily="34" charset="0"/>
              </a:rPr>
              <a:t>Davin Greeno (MO) – Vice Chair &amp; Tiffany Meltzer (IN)</a:t>
            </a:r>
          </a:p>
        </p:txBody>
      </p:sp>
    </p:spTree>
    <p:extLst>
      <p:ext uri="{BB962C8B-B14F-4D97-AF65-F5344CB8AC3E}">
        <p14:creationId xmlns:p14="http://schemas.microsoft.com/office/powerpoint/2010/main" val="1604527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2"/>
          <p:cNvSpPr txBox="1">
            <a:spLocks noChangeArrowheads="1"/>
          </p:cNvSpPr>
          <p:nvPr/>
        </p:nvSpPr>
        <p:spPr bwMode="auto">
          <a:xfrm>
            <a:off x="0" y="228600"/>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lgn="ctr">
              <a:spcBef>
                <a:spcPct val="50000"/>
              </a:spcBef>
            </a:pPr>
            <a:r>
              <a:rPr lang="en-US" altLang="en-US" sz="4000" b="1" dirty="0" smtClean="0">
                <a:latin typeface="Calibri" panose="020F0502020204030204" pitchFamily="34" charset="0"/>
              </a:rPr>
              <a:t>Peer Review Program</a:t>
            </a:r>
            <a:endParaRPr lang="en-US" altLang="en-US" sz="4000" b="1" dirty="0">
              <a:latin typeface="Calibri" panose="020F0502020204030204" pitchFamily="34" charset="0"/>
            </a:endParaRPr>
          </a:p>
        </p:txBody>
      </p:sp>
      <p:sp>
        <p:nvSpPr>
          <p:cNvPr id="5" name="TextBox 4"/>
          <p:cNvSpPr txBox="1">
            <a:spLocks noChangeAspect="1"/>
          </p:cNvSpPr>
          <p:nvPr/>
        </p:nvSpPr>
        <p:spPr>
          <a:xfrm>
            <a:off x="304800" y="1600200"/>
            <a:ext cx="8686800" cy="3662541"/>
          </a:xfrm>
          <a:prstGeom prst="rect">
            <a:avLst/>
          </a:prstGeom>
          <a:noFill/>
        </p:spPr>
        <p:txBody>
          <a:bodyPr wrap="square" rtlCol="0">
            <a:spAutoFit/>
          </a:bodyPr>
          <a:lstStyle/>
          <a:p>
            <a:pPr marL="457200" indent="-457200">
              <a:buFont typeface="Arial" panose="020B0604020202020204" pitchFamily="34" charset="0"/>
              <a:buChar char="•"/>
            </a:pPr>
            <a:r>
              <a:rPr lang="en-US" sz="3200" b="1" dirty="0">
                <a:latin typeface="Calibri" panose="020F0502020204030204" pitchFamily="34" charset="0"/>
              </a:rPr>
              <a:t>Region IV </a:t>
            </a:r>
            <a:r>
              <a:rPr lang="en-US" sz="3200" b="1" dirty="0" smtClean="0">
                <a:latin typeface="Calibri" panose="020F0502020204030204" pitchFamily="34" charset="0"/>
              </a:rPr>
              <a:t>–</a:t>
            </a:r>
            <a:r>
              <a:rPr lang="en-US" sz="3200" dirty="0" smtClean="0">
                <a:latin typeface="Calibri" panose="020F0502020204030204" pitchFamily="34" charset="0"/>
              </a:rPr>
              <a:t>&amp; </a:t>
            </a:r>
            <a:r>
              <a:rPr lang="en-US" sz="3200" dirty="0">
                <a:latin typeface="Calibri" panose="020F0502020204030204" pitchFamily="34" charset="0"/>
              </a:rPr>
              <a:t>Jerri Hunter (ID) </a:t>
            </a:r>
            <a:r>
              <a:rPr lang="en-US" sz="3200" dirty="0" smtClean="0">
                <a:latin typeface="Calibri" panose="020F0502020204030204" pitchFamily="34" charset="0"/>
              </a:rPr>
              <a:t>Chair, Michelle Schober (NV)  &amp;Betsy </a:t>
            </a:r>
            <a:r>
              <a:rPr lang="en-US" sz="3200" dirty="0">
                <a:latin typeface="Calibri" panose="020F0502020204030204" pitchFamily="34" charset="0"/>
              </a:rPr>
              <a:t>McCabe (NV) Past Chair </a:t>
            </a:r>
            <a:endParaRPr lang="en-US" sz="3200" dirty="0" smtClean="0">
              <a:latin typeface="Calibri" panose="020F0502020204030204" pitchFamily="34" charset="0"/>
            </a:endParaRPr>
          </a:p>
          <a:p>
            <a:pPr marL="457200" indent="-457200">
              <a:buFont typeface="Arial" panose="020B0604020202020204" pitchFamily="34" charset="0"/>
              <a:buChar char="•"/>
            </a:pPr>
            <a:endParaRPr lang="en-US" sz="1000" dirty="0" smtClean="0">
              <a:latin typeface="Calibri" panose="020F0502020204030204" pitchFamily="34" charset="0"/>
            </a:endParaRPr>
          </a:p>
          <a:p>
            <a:pPr marL="457200" indent="-457200">
              <a:buFont typeface="Arial" panose="020B0604020202020204" pitchFamily="34" charset="0"/>
              <a:buChar char="•"/>
            </a:pPr>
            <a:r>
              <a:rPr lang="en-US" sz="3200" b="1" dirty="0" smtClean="0">
                <a:latin typeface="Calibri" panose="020F0502020204030204" pitchFamily="34" charset="0"/>
              </a:rPr>
              <a:t>Canadian Representative – </a:t>
            </a:r>
            <a:r>
              <a:rPr lang="en-US" sz="3200" dirty="0" smtClean="0">
                <a:latin typeface="Calibri" panose="020F0502020204030204" pitchFamily="34" charset="0"/>
              </a:rPr>
              <a:t>Charito MacKay (BC)</a:t>
            </a:r>
          </a:p>
          <a:p>
            <a:pPr marL="457200" indent="-457200">
              <a:buFont typeface="Arial" panose="020B0604020202020204" pitchFamily="34" charset="0"/>
              <a:buChar char="•"/>
            </a:pPr>
            <a:endParaRPr lang="en-US" sz="1000" dirty="0" smtClean="0">
              <a:latin typeface="Calibri" panose="020F0502020204030204" pitchFamily="34" charset="0"/>
            </a:endParaRPr>
          </a:p>
          <a:p>
            <a:pPr marL="457200" indent="-457200">
              <a:buFont typeface="Arial" panose="020B0604020202020204" pitchFamily="34" charset="0"/>
              <a:buChar char="•"/>
            </a:pPr>
            <a:r>
              <a:rPr lang="en-US" sz="3200" b="1" dirty="0" smtClean="0">
                <a:latin typeface="Calibri" panose="020F0502020204030204" pitchFamily="34" charset="0"/>
              </a:rPr>
              <a:t>At Large (US) – </a:t>
            </a:r>
            <a:r>
              <a:rPr lang="en-US" sz="3200" dirty="0" smtClean="0">
                <a:latin typeface="Calibri" panose="020F0502020204030204" pitchFamily="34" charset="0"/>
              </a:rPr>
              <a:t>Linda Lunschen (WA)</a:t>
            </a:r>
          </a:p>
          <a:p>
            <a:pPr marL="457200" indent="-457200">
              <a:buFont typeface="Arial" panose="020B0604020202020204" pitchFamily="34" charset="0"/>
              <a:buChar char="•"/>
            </a:pPr>
            <a:endParaRPr lang="en-US" sz="1000" dirty="0" smtClean="0">
              <a:latin typeface="Calibri" panose="020F0502020204030204" pitchFamily="34" charset="0"/>
            </a:endParaRPr>
          </a:p>
          <a:p>
            <a:pPr marL="457200" indent="-457200">
              <a:buFont typeface="Arial" panose="020B0604020202020204" pitchFamily="34" charset="0"/>
              <a:buChar char="•"/>
            </a:pPr>
            <a:r>
              <a:rPr lang="en-US" sz="3200" b="1" dirty="0" smtClean="0">
                <a:latin typeface="Calibri" panose="020F0502020204030204" pitchFamily="34" charset="0"/>
              </a:rPr>
              <a:t>Board Liaison – </a:t>
            </a:r>
            <a:r>
              <a:rPr lang="en-US" sz="3200" dirty="0" smtClean="0">
                <a:latin typeface="Calibri" panose="020F0502020204030204" pitchFamily="34" charset="0"/>
              </a:rPr>
              <a:t>Jeff</a:t>
            </a:r>
            <a:r>
              <a:rPr lang="en-US" sz="3200" b="1" dirty="0" smtClean="0">
                <a:latin typeface="Calibri" panose="020F0502020204030204" pitchFamily="34" charset="0"/>
              </a:rPr>
              <a:t> </a:t>
            </a:r>
            <a:r>
              <a:rPr lang="en-US" sz="3200" dirty="0" smtClean="0">
                <a:latin typeface="Calibri" panose="020F0502020204030204" pitchFamily="34" charset="0"/>
              </a:rPr>
              <a:t>Hood (IN)</a:t>
            </a:r>
          </a:p>
          <a:p>
            <a:pPr marL="457200" indent="-457200">
              <a:buFont typeface="Arial" panose="020B0604020202020204" pitchFamily="34" charset="0"/>
              <a:buChar char="•"/>
            </a:pPr>
            <a:endParaRPr lang="en-US" sz="1000" dirty="0" smtClean="0">
              <a:latin typeface="Calibri" panose="020F0502020204030204" pitchFamily="34" charset="0"/>
            </a:endParaRPr>
          </a:p>
          <a:p>
            <a:pPr marL="457200" indent="-457200">
              <a:buFont typeface="Arial" panose="020B0604020202020204" pitchFamily="34" charset="0"/>
              <a:buChar char="•"/>
            </a:pPr>
            <a:r>
              <a:rPr lang="en-US" sz="3200" b="1" dirty="0" smtClean="0">
                <a:latin typeface="Calibri" panose="020F0502020204030204" pitchFamily="34" charset="0"/>
              </a:rPr>
              <a:t>IRP Staff Liaison – </a:t>
            </a:r>
            <a:r>
              <a:rPr lang="en-US" sz="3200" dirty="0" smtClean="0">
                <a:latin typeface="Calibri" panose="020F0502020204030204" pitchFamily="34" charset="0"/>
              </a:rPr>
              <a:t>Ken Carey</a:t>
            </a:r>
            <a:endParaRPr lang="en-US" sz="3200" dirty="0">
              <a:latin typeface="Calibri" panose="020F0502020204030204" pitchFamily="34" charset="0"/>
            </a:endParaRPr>
          </a:p>
        </p:txBody>
      </p:sp>
    </p:spTree>
    <p:extLst>
      <p:ext uri="{BB962C8B-B14F-4D97-AF65-F5344CB8AC3E}">
        <p14:creationId xmlns:p14="http://schemas.microsoft.com/office/powerpoint/2010/main" val="2938471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p:cNvSpPr>
            <a:spLocks noGrp="1"/>
          </p:cNvSpPr>
          <p:nvPr>
            <p:ph type="title"/>
          </p:nvPr>
        </p:nvSpPr>
        <p:spPr>
          <a:xfrm>
            <a:off x="838200" y="457200"/>
            <a:ext cx="7772400" cy="685800"/>
          </a:xfrm>
        </p:spPr>
        <p:txBody>
          <a:bodyPr/>
          <a:lstStyle/>
          <a:p>
            <a:r>
              <a:rPr lang="en-US" altLang="en-US" dirty="0" smtClean="0">
                <a:solidFill>
                  <a:srgbClr val="FF3300"/>
                </a:solidFill>
              </a:rPr>
              <a:t/>
            </a:r>
            <a:br>
              <a:rPr lang="en-US" altLang="en-US" dirty="0" smtClean="0">
                <a:solidFill>
                  <a:srgbClr val="FF3300"/>
                </a:solidFill>
              </a:rPr>
            </a:br>
            <a:r>
              <a:rPr lang="en-US" altLang="en-US" sz="3200" dirty="0" smtClean="0">
                <a:solidFill>
                  <a:schemeClr val="tx1"/>
                </a:solidFill>
              </a:rPr>
              <a:t>IRP Peer Review Contact Information</a:t>
            </a:r>
            <a:br>
              <a:rPr lang="en-US" altLang="en-US" sz="3200" dirty="0" smtClean="0">
                <a:solidFill>
                  <a:schemeClr val="tx1"/>
                </a:solidFill>
              </a:rPr>
            </a:br>
            <a:endParaRPr lang="en-US" altLang="en-US" sz="3200" dirty="0" smtClean="0">
              <a:solidFill>
                <a:schemeClr val="tx1"/>
              </a:solidFill>
            </a:endParaRPr>
          </a:p>
        </p:txBody>
      </p:sp>
      <p:sp>
        <p:nvSpPr>
          <p:cNvPr id="4" name="Content Placeholder 3"/>
          <p:cNvSpPr>
            <a:spLocks noGrp="1"/>
          </p:cNvSpPr>
          <p:nvPr>
            <p:ph idx="1"/>
          </p:nvPr>
        </p:nvSpPr>
        <p:spPr>
          <a:xfrm>
            <a:off x="533400" y="1447800"/>
            <a:ext cx="8382000" cy="4876800"/>
          </a:xfrm>
        </p:spPr>
        <p:txBody>
          <a:bodyPr/>
          <a:lstStyle/>
          <a:p>
            <a:pPr eaLnBrk="1" hangingPunct="1">
              <a:defRPr/>
            </a:pPr>
            <a:r>
              <a:rPr lang="en-US" sz="4000" dirty="0" smtClean="0"/>
              <a:t>    </a:t>
            </a:r>
            <a:r>
              <a:rPr lang="en-US" dirty="0" smtClean="0"/>
              <a:t>Ken Carey,</a:t>
            </a:r>
          </a:p>
          <a:p>
            <a:pPr marL="0" indent="0" eaLnBrk="1" hangingPunct="1">
              <a:lnSpc>
                <a:spcPct val="90000"/>
              </a:lnSpc>
              <a:buFontTx/>
              <a:buNone/>
              <a:defRPr/>
            </a:pPr>
            <a:r>
              <a:rPr lang="en-US" dirty="0" smtClean="0"/>
              <a:t>	Phone: (703) 963-1604</a:t>
            </a:r>
          </a:p>
          <a:p>
            <a:pPr marL="0" indent="0" eaLnBrk="1" hangingPunct="1">
              <a:lnSpc>
                <a:spcPct val="90000"/>
              </a:lnSpc>
              <a:buFontTx/>
              <a:buNone/>
              <a:defRPr/>
            </a:pPr>
            <a:r>
              <a:rPr lang="en-US" dirty="0" smtClean="0"/>
              <a:t>	E-mail: </a:t>
            </a:r>
            <a:r>
              <a:rPr lang="en-US" dirty="0" smtClean="0">
                <a:solidFill>
                  <a:schemeClr val="accent2"/>
                </a:solidFill>
              </a:rPr>
              <a:t>kcarey@irpinc.org</a:t>
            </a:r>
          </a:p>
          <a:p>
            <a:pPr marL="0" indent="0" eaLnBrk="1" hangingPunct="1">
              <a:lnSpc>
                <a:spcPct val="90000"/>
              </a:lnSpc>
              <a:buFontTx/>
              <a:buNone/>
              <a:defRPr/>
            </a:pPr>
            <a:endParaRPr lang="en-US" sz="2000" dirty="0">
              <a:solidFill>
                <a:schemeClr val="accent2"/>
              </a:solidFill>
            </a:endParaRPr>
          </a:p>
          <a:p>
            <a:pPr marL="0" indent="0" eaLnBrk="1" hangingPunct="1">
              <a:lnSpc>
                <a:spcPct val="90000"/>
              </a:lnSpc>
              <a:buFontTx/>
              <a:buNone/>
              <a:defRPr/>
            </a:pPr>
            <a:r>
              <a:rPr lang="en-US" sz="2800" i="1" dirty="0" smtClean="0"/>
              <a:t>(Coordinators of the reviews can confirm what is expected, information requested/received and corroborate time frames during the review period.)</a:t>
            </a:r>
          </a:p>
          <a:p>
            <a:pPr marL="0" indent="0" algn="ctr">
              <a:buFontTx/>
              <a:buNone/>
              <a:defRPr/>
            </a:pPr>
            <a:endParaRPr lang="en-US" sz="2800" dirty="0" smtClean="0"/>
          </a:p>
        </p:txBody>
      </p:sp>
    </p:spTree>
    <p:extLst>
      <p:ext uri="{BB962C8B-B14F-4D97-AF65-F5344CB8AC3E}">
        <p14:creationId xmlns:p14="http://schemas.microsoft.com/office/powerpoint/2010/main" val="3641264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altLang="en-US" smtClean="0"/>
              <a:t>IFTA Ballot #3-2014 Changes</a:t>
            </a:r>
          </a:p>
        </p:txBody>
      </p:sp>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defRPr/>
            </a:pPr>
            <a:r>
              <a:rPr lang="en-US" dirty="0" smtClean="0"/>
              <a:t>Presented by:</a:t>
            </a:r>
          </a:p>
          <a:p>
            <a:pPr eaLnBrk="1" fontAlgn="auto" hangingPunct="1">
              <a:spcAft>
                <a:spcPts val="0"/>
              </a:spcAft>
              <a:defRPr/>
            </a:pPr>
            <a:r>
              <a:rPr lang="en-US" dirty="0" smtClean="0"/>
              <a:t>Richard Wagner, Chair</a:t>
            </a:r>
          </a:p>
          <a:p>
            <a:pPr eaLnBrk="1" fontAlgn="auto" hangingPunct="1">
              <a:spcAft>
                <a:spcPts val="0"/>
              </a:spcAft>
              <a:defRPr/>
            </a:pPr>
            <a:r>
              <a:rPr lang="en-US" dirty="0" smtClean="0"/>
              <a:t>IFTA Program Compliance Review Committee</a:t>
            </a:r>
          </a:p>
        </p:txBody>
      </p:sp>
    </p:spTree>
    <p:extLst>
      <p:ext uri="{BB962C8B-B14F-4D97-AF65-F5344CB8AC3E}">
        <p14:creationId xmlns:p14="http://schemas.microsoft.com/office/powerpoint/2010/main" val="2685803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752600"/>
            <a:ext cx="7772400" cy="1470025"/>
          </a:xfrm>
        </p:spPr>
        <p:txBody>
          <a:bodyPr/>
          <a:lstStyle/>
          <a:p>
            <a:pPr eaLnBrk="1" hangingPunct="1"/>
            <a:r>
              <a:rPr lang="en-US" altLang="en-US" dirty="0" smtClean="0"/>
              <a:t>IFTA Ballot #3-2014 Changes</a:t>
            </a:r>
          </a:p>
        </p:txBody>
      </p:sp>
      <p:sp>
        <p:nvSpPr>
          <p:cNvPr id="3" name="Subtitle 2"/>
          <p:cNvSpPr>
            <a:spLocks noGrp="1"/>
          </p:cNvSpPr>
          <p:nvPr>
            <p:ph type="subTitle" idx="1"/>
          </p:nvPr>
        </p:nvSpPr>
        <p:spPr>
          <a:xfrm>
            <a:off x="533400" y="3886200"/>
            <a:ext cx="8458200" cy="2667000"/>
          </a:xfrm>
        </p:spPr>
        <p:txBody>
          <a:bodyPr rtlCol="0">
            <a:normAutofit/>
          </a:bodyPr>
          <a:lstStyle/>
          <a:p>
            <a:pPr algn="r" eaLnBrk="1" fontAlgn="auto" hangingPunct="1">
              <a:spcAft>
                <a:spcPts val="0"/>
              </a:spcAft>
              <a:defRPr/>
            </a:pPr>
            <a:r>
              <a:rPr lang="en-US" sz="2800" dirty="0" smtClean="0"/>
              <a:t>Presented by:</a:t>
            </a:r>
          </a:p>
          <a:p>
            <a:pPr algn="r" eaLnBrk="1" fontAlgn="auto" hangingPunct="1">
              <a:spcAft>
                <a:spcPts val="0"/>
              </a:spcAft>
              <a:defRPr/>
            </a:pPr>
            <a:r>
              <a:rPr lang="en-US" sz="2800" b="1" dirty="0" smtClean="0"/>
              <a:t>Richard Wagner</a:t>
            </a:r>
            <a:r>
              <a:rPr lang="en-US" sz="2800" dirty="0" smtClean="0"/>
              <a:t>, Chair</a:t>
            </a:r>
          </a:p>
          <a:p>
            <a:pPr algn="r" eaLnBrk="1" fontAlgn="auto" hangingPunct="1">
              <a:spcAft>
                <a:spcPts val="0"/>
              </a:spcAft>
              <a:defRPr/>
            </a:pPr>
            <a:r>
              <a:rPr lang="en-US" sz="2800" dirty="0" smtClean="0"/>
              <a:t>IFTA Program Compliance Review Committee</a:t>
            </a:r>
          </a:p>
          <a:p>
            <a:pPr algn="r" eaLnBrk="1" fontAlgn="auto" hangingPunct="1">
              <a:spcAft>
                <a:spcPts val="0"/>
              </a:spcAft>
              <a:defRPr/>
            </a:pPr>
            <a:r>
              <a:rPr lang="en-US" sz="2800" b="1" dirty="0" smtClean="0"/>
              <a:t>Debora K. Meise</a:t>
            </a:r>
            <a:r>
              <a:rPr lang="en-US" sz="2800" dirty="0" smtClean="0"/>
              <a:t>, Senior Director</a:t>
            </a:r>
          </a:p>
          <a:p>
            <a:pPr algn="r" eaLnBrk="1" fontAlgn="auto" hangingPunct="1">
              <a:spcAft>
                <a:spcPts val="0"/>
              </a:spcAft>
              <a:defRPr/>
            </a:pPr>
            <a:r>
              <a:rPr lang="en-US" sz="2800" dirty="0" smtClean="0"/>
              <a:t>IFTA, Inc. </a:t>
            </a:r>
          </a:p>
        </p:txBody>
      </p:sp>
    </p:spTree>
    <p:extLst>
      <p:ext uri="{BB962C8B-B14F-4D97-AF65-F5344CB8AC3E}">
        <p14:creationId xmlns:p14="http://schemas.microsoft.com/office/powerpoint/2010/main" val="3866594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altLang="en-US" smtClean="0"/>
              <a:t>IFTA Ballot #3-2014 Changes</a:t>
            </a:r>
          </a:p>
        </p:txBody>
      </p:sp>
      <p:sp>
        <p:nvSpPr>
          <p:cNvPr id="3" name="Content Placeholder 2"/>
          <p:cNvSpPr>
            <a:spLocks noGrp="1"/>
          </p:cNvSpPr>
          <p:nvPr>
            <p:ph idx="1"/>
          </p:nvPr>
        </p:nvSpPr>
        <p:spPr/>
        <p:txBody>
          <a:bodyPr rtlCol="0">
            <a:normAutofit lnSpcReduction="10000"/>
          </a:bodyPr>
          <a:lstStyle/>
          <a:p>
            <a:pPr marL="0" indent="0" eaLnBrk="1" fontAlgn="auto" hangingPunct="1">
              <a:spcAft>
                <a:spcPts val="0"/>
              </a:spcAft>
              <a:buFont typeface="Arial" panose="020B0604020202020204" pitchFamily="34" charset="0"/>
              <a:buNone/>
              <a:defRPr/>
            </a:pPr>
            <a:r>
              <a:rPr lang="en-US" sz="4000" dirty="0" smtClean="0"/>
              <a:t>The word “Should” now indicates a </a:t>
            </a:r>
            <a:r>
              <a:rPr lang="en-US" sz="4000" u="sng" dirty="0" smtClean="0"/>
              <a:t>requirement</a:t>
            </a:r>
            <a:r>
              <a:rPr lang="en-US" sz="4000" dirty="0" smtClean="0"/>
              <a:t>… unless a relevant, documented reason exists to not comply.</a:t>
            </a:r>
          </a:p>
          <a:p>
            <a:pPr marL="0" indent="0" eaLnBrk="1" fontAlgn="auto" hangingPunct="1">
              <a:spcAft>
                <a:spcPts val="0"/>
              </a:spcAft>
              <a:buFont typeface="Arial" panose="020B0604020202020204" pitchFamily="34" charset="0"/>
              <a:buNone/>
              <a:defRPr/>
            </a:pPr>
            <a:endParaRPr lang="en-US" sz="4000" dirty="0" smtClean="0"/>
          </a:p>
          <a:p>
            <a:pPr marL="0" indent="0" eaLnBrk="1" fontAlgn="auto" hangingPunct="1">
              <a:spcAft>
                <a:spcPts val="0"/>
              </a:spcAft>
              <a:buFont typeface="Arial" panose="020B0604020202020204" pitchFamily="34" charset="0"/>
              <a:buNone/>
              <a:defRPr/>
            </a:pPr>
            <a:r>
              <a:rPr lang="en-US" sz="4000" dirty="0" smtClean="0"/>
              <a:t>“Must” and “Shall” are still requirements.</a:t>
            </a:r>
          </a:p>
        </p:txBody>
      </p:sp>
    </p:spTree>
    <p:extLst>
      <p:ext uri="{BB962C8B-B14F-4D97-AF65-F5344CB8AC3E}">
        <p14:creationId xmlns:p14="http://schemas.microsoft.com/office/powerpoint/2010/main" val="2536177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IFTA Ballot #3-2014 Changes</a:t>
            </a:r>
          </a:p>
        </p:txBody>
      </p:sp>
      <p:sp>
        <p:nvSpPr>
          <p:cNvPr id="4099" name="Content Placeholder 2"/>
          <p:cNvSpPr>
            <a:spLocks noGrp="1"/>
          </p:cNvSpPr>
          <p:nvPr>
            <p:ph idx="1"/>
          </p:nvPr>
        </p:nvSpPr>
        <p:spPr/>
        <p:txBody>
          <a:bodyPr/>
          <a:lstStyle/>
          <a:p>
            <a:pPr eaLnBrk="1" hangingPunct="1"/>
            <a:r>
              <a:rPr lang="en-US" altLang="en-US" smtClean="0"/>
              <a:t>The Effective Date is January 1, 2017.</a:t>
            </a:r>
          </a:p>
          <a:p>
            <a:pPr eaLnBrk="1" hangingPunct="1"/>
            <a:r>
              <a:rPr lang="en-US" altLang="en-US" smtClean="0"/>
              <a:t>Each audit will now require better planning as well as more detailed documentation in the audit file for various steps throughout the audit process.</a:t>
            </a:r>
          </a:p>
          <a:p>
            <a:pPr eaLnBrk="1" hangingPunct="1"/>
            <a:r>
              <a:rPr lang="en-US" altLang="en-US" smtClean="0"/>
              <a:t>Several areas of the amended Audit Manual include:</a:t>
            </a:r>
          </a:p>
        </p:txBody>
      </p:sp>
    </p:spTree>
    <p:extLst>
      <p:ext uri="{BB962C8B-B14F-4D97-AF65-F5344CB8AC3E}">
        <p14:creationId xmlns:p14="http://schemas.microsoft.com/office/powerpoint/2010/main" val="1634385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smtClean="0"/>
              <a:t>A240 Auditor Qualifications</a:t>
            </a:r>
          </a:p>
        </p:txBody>
      </p:sp>
      <p:sp>
        <p:nvSpPr>
          <p:cNvPr id="5123" name="Content Placeholder 2"/>
          <p:cNvSpPr>
            <a:spLocks noGrp="1"/>
          </p:cNvSpPr>
          <p:nvPr>
            <p:ph idx="1"/>
          </p:nvPr>
        </p:nvSpPr>
        <p:spPr/>
        <p:txBody>
          <a:bodyPr/>
          <a:lstStyle/>
          <a:p>
            <a:pPr eaLnBrk="1" hangingPunct="1"/>
            <a:r>
              <a:rPr lang="en-US" altLang="en-US" sz="3600" smtClean="0"/>
              <a:t>A240.200	Auditors </a:t>
            </a:r>
            <a:r>
              <a:rPr lang="en-US" altLang="en-US" sz="3600" u="sng" smtClean="0"/>
              <a:t>should</a:t>
            </a:r>
            <a:r>
              <a:rPr lang="en-US" altLang="en-US" sz="3600" smtClean="0"/>
              <a:t> conduct themselves in a manner promoting cooperation and good relations with licensees and member jurisdictions</a:t>
            </a:r>
          </a:p>
        </p:txBody>
      </p:sp>
    </p:spTree>
    <p:extLst>
      <p:ext uri="{BB962C8B-B14F-4D97-AF65-F5344CB8AC3E}">
        <p14:creationId xmlns:p14="http://schemas.microsoft.com/office/powerpoint/2010/main" val="34300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A240 Auditor Qualifications</a:t>
            </a:r>
          </a:p>
        </p:txBody>
      </p:sp>
      <p:sp>
        <p:nvSpPr>
          <p:cNvPr id="6147" name="Content Placeholder 2"/>
          <p:cNvSpPr>
            <a:spLocks noGrp="1"/>
          </p:cNvSpPr>
          <p:nvPr>
            <p:ph idx="1"/>
          </p:nvPr>
        </p:nvSpPr>
        <p:spPr/>
        <p:txBody>
          <a:bodyPr/>
          <a:lstStyle/>
          <a:p>
            <a:pPr eaLnBrk="1" hangingPunct="1"/>
            <a:r>
              <a:rPr lang="en-US" altLang="en-US" sz="3600" smtClean="0"/>
              <a:t>A240.400	Each member jurisdiction must ensure its auditors maintain proficiency in IFTA auditing by providing training opportunities through internal or external training sources.</a:t>
            </a:r>
          </a:p>
        </p:txBody>
      </p:sp>
    </p:spTree>
    <p:extLst>
      <p:ext uri="{BB962C8B-B14F-4D97-AF65-F5344CB8AC3E}">
        <p14:creationId xmlns:p14="http://schemas.microsoft.com/office/powerpoint/2010/main" val="2991728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A240 Auditor Qualifications</a:t>
            </a:r>
          </a:p>
        </p:txBody>
      </p:sp>
      <p:sp>
        <p:nvSpPr>
          <p:cNvPr id="3" name="Content Placeholder 2"/>
          <p:cNvSpPr>
            <a:spLocks noGrp="1"/>
          </p:cNvSpPr>
          <p:nvPr>
            <p:ph idx="1"/>
          </p:nvPr>
        </p:nvSpPr>
        <p:spPr/>
        <p:txBody>
          <a:bodyPr rtlCol="0">
            <a:normAutofit fontScale="92500" lnSpcReduction="10000"/>
          </a:bodyPr>
          <a:lstStyle/>
          <a:p>
            <a:pPr marL="0" indent="0" eaLnBrk="1" fontAlgn="auto" hangingPunct="1">
              <a:spcAft>
                <a:spcPts val="0"/>
              </a:spcAft>
              <a:buFont typeface="Arial" panose="020B0604020202020204" pitchFamily="34" charset="0"/>
              <a:buNone/>
              <a:defRPr/>
            </a:pPr>
            <a:r>
              <a:rPr lang="en-US" dirty="0" smtClean="0"/>
              <a:t>What does this mean?</a:t>
            </a:r>
          </a:p>
          <a:p>
            <a:pPr eaLnBrk="1" fontAlgn="auto" hangingPunct="1">
              <a:spcAft>
                <a:spcPts val="0"/>
              </a:spcAft>
              <a:defRPr/>
            </a:pPr>
            <a:endParaRPr lang="en-US" dirty="0" smtClean="0"/>
          </a:p>
          <a:p>
            <a:pPr eaLnBrk="1" fontAlgn="auto" hangingPunct="1">
              <a:spcAft>
                <a:spcPts val="0"/>
              </a:spcAft>
              <a:defRPr/>
            </a:pPr>
            <a:r>
              <a:rPr lang="en-US" dirty="0" smtClean="0"/>
              <a:t>Jurisdictions will need to maintain information on training received by auditors.</a:t>
            </a:r>
          </a:p>
          <a:p>
            <a:pPr eaLnBrk="1" fontAlgn="auto" hangingPunct="1">
              <a:spcAft>
                <a:spcPts val="0"/>
              </a:spcAft>
              <a:defRPr/>
            </a:pPr>
            <a:endParaRPr lang="en-US" dirty="0" smtClean="0"/>
          </a:p>
          <a:p>
            <a:pPr eaLnBrk="1" fontAlgn="auto" hangingPunct="1">
              <a:spcAft>
                <a:spcPts val="0"/>
              </a:spcAft>
              <a:defRPr/>
            </a:pPr>
            <a:r>
              <a:rPr lang="en-US" dirty="0" smtClean="0"/>
              <a:t>IFTA/IRP Audit Workshop becomes an even more valuable tool to give your audit staff required training opportunities!</a:t>
            </a:r>
          </a:p>
        </p:txBody>
      </p:sp>
    </p:spTree>
    <p:extLst>
      <p:ext uri="{BB962C8B-B14F-4D97-AF65-F5344CB8AC3E}">
        <p14:creationId xmlns:p14="http://schemas.microsoft.com/office/powerpoint/2010/main" val="3780459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228600"/>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lgn="ctr">
              <a:spcBef>
                <a:spcPct val="50000"/>
              </a:spcBef>
            </a:pPr>
            <a:r>
              <a:rPr lang="en-US" altLang="en-US" sz="4000" b="1" dirty="0">
                <a:latin typeface="Calibri" panose="020F0502020204030204" pitchFamily="34" charset="0"/>
              </a:rPr>
              <a:t>Peer Review Program – </a:t>
            </a:r>
            <a:r>
              <a:rPr lang="en-US" altLang="en-US" sz="4000" b="1" dirty="0" smtClean="0">
                <a:latin typeface="Calibri" panose="020F0502020204030204" pitchFamily="34" charset="0"/>
              </a:rPr>
              <a:t>WHAT?</a:t>
            </a:r>
            <a:endParaRPr lang="en-US" altLang="en-US" sz="4000" dirty="0">
              <a:solidFill>
                <a:srgbClr val="FF0000"/>
              </a:solidFill>
            </a:endParaRPr>
          </a:p>
        </p:txBody>
      </p:sp>
      <p:sp>
        <p:nvSpPr>
          <p:cNvPr id="3075" name="Text Box 3"/>
          <p:cNvSpPr txBox="1">
            <a:spLocks noChangeArrowheads="1"/>
          </p:cNvSpPr>
          <p:nvPr/>
        </p:nvSpPr>
        <p:spPr bwMode="auto">
          <a:xfrm>
            <a:off x="304800" y="13716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spcBef>
                <a:spcPct val="50000"/>
              </a:spcBef>
              <a:buClr>
                <a:srgbClr val="FF0000"/>
              </a:buClr>
              <a:buSzPct val="75000"/>
              <a:buFont typeface="Wingdings" pitchFamily="2" charset="2"/>
              <a:buNone/>
            </a:pPr>
            <a:endParaRPr lang="en-US" altLang="en-US" sz="2800"/>
          </a:p>
        </p:txBody>
      </p:sp>
      <p:sp>
        <p:nvSpPr>
          <p:cNvPr id="3076" name="Rectangle 7"/>
          <p:cNvSpPr>
            <a:spLocks noGrp="1" noChangeArrowheads="1"/>
          </p:cNvSpPr>
          <p:nvPr>
            <p:ph idx="1"/>
          </p:nvPr>
        </p:nvSpPr>
        <p:spPr>
          <a:xfrm>
            <a:off x="228600" y="1371600"/>
            <a:ext cx="8915400" cy="3976473"/>
          </a:xfrm>
        </p:spPr>
        <p:txBody>
          <a:bodyPr lIns="91440" rIns="91440">
            <a:spAutoFit/>
          </a:bodyPr>
          <a:lstStyle/>
          <a:p>
            <a:pPr eaLnBrk="1" hangingPunct="1">
              <a:spcBef>
                <a:spcPts val="0"/>
              </a:spcBef>
            </a:pPr>
            <a:r>
              <a:rPr lang="en-US" altLang="en-US" dirty="0" smtClean="0">
                <a:latin typeface="Calibri" panose="020F0502020204030204" pitchFamily="34" charset="0"/>
              </a:rPr>
              <a:t>A “Peer Review” is a review of the jurisdiction’s compliance with the Plan and Audit Procedures Manual</a:t>
            </a:r>
            <a:r>
              <a:rPr lang="en-US" altLang="en-US" dirty="0">
                <a:latin typeface="Calibri" panose="020F0502020204030204" pitchFamily="34" charset="0"/>
              </a:rPr>
              <a:t> </a:t>
            </a:r>
            <a:r>
              <a:rPr lang="en-US" altLang="en-US" dirty="0" smtClean="0">
                <a:latin typeface="Calibri" panose="020F0502020204030204" pitchFamily="34" charset="0"/>
              </a:rPr>
              <a:t>(APM).</a:t>
            </a:r>
          </a:p>
          <a:p>
            <a:pPr eaLnBrk="1" hangingPunct="1">
              <a:spcBef>
                <a:spcPts val="0"/>
              </a:spcBef>
            </a:pPr>
            <a:endParaRPr lang="en-US" altLang="en-US" sz="1000" dirty="0" smtClean="0">
              <a:latin typeface="Calibri" panose="020F0502020204030204" pitchFamily="34" charset="0"/>
            </a:endParaRPr>
          </a:p>
          <a:p>
            <a:pPr eaLnBrk="1" hangingPunct="1">
              <a:spcBef>
                <a:spcPts val="0"/>
              </a:spcBef>
            </a:pPr>
            <a:r>
              <a:rPr lang="en-US" altLang="en-US" dirty="0" smtClean="0">
                <a:latin typeface="Calibri" panose="020F0502020204030204" pitchFamily="34" charset="0"/>
              </a:rPr>
              <a:t>The IRP Board approved Compliance Guide must be used for each review.</a:t>
            </a:r>
          </a:p>
          <a:p>
            <a:pPr eaLnBrk="1" hangingPunct="1"/>
            <a:endParaRPr lang="en-US" altLang="en-US" sz="1000" dirty="0" smtClean="0">
              <a:latin typeface="Calibri" panose="020F0502020204030204" pitchFamily="34" charset="0"/>
            </a:endParaRPr>
          </a:p>
          <a:p>
            <a:pPr eaLnBrk="1" hangingPunct="1"/>
            <a:r>
              <a:rPr lang="en-US" altLang="en-US" dirty="0" smtClean="0">
                <a:latin typeface="Calibri" panose="020F0502020204030204" pitchFamily="34" charset="0"/>
              </a:rPr>
              <a:t>The Peer Review Committee is also responsible for the Annual Fee Test (Section 1225).</a:t>
            </a:r>
          </a:p>
        </p:txBody>
      </p:sp>
    </p:spTree>
    <p:extLst>
      <p:ext uri="{BB962C8B-B14F-4D97-AF65-F5344CB8AC3E}">
        <p14:creationId xmlns:p14="http://schemas.microsoft.com/office/powerpoint/2010/main" val="28459805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219200"/>
          </a:xfrm>
        </p:spPr>
        <p:txBody>
          <a:bodyPr rtlCol="0">
            <a:normAutofit fontScale="90000"/>
          </a:bodyPr>
          <a:lstStyle/>
          <a:p>
            <a:pPr eaLnBrk="1" fontAlgn="auto" hangingPunct="1">
              <a:spcAft>
                <a:spcPts val="0"/>
              </a:spcAft>
              <a:defRPr/>
            </a:pPr>
            <a:r>
              <a:rPr lang="en-US" dirty="0" smtClean="0"/>
              <a:t>A320 Evaluation of Internal Controls</a:t>
            </a:r>
          </a:p>
        </p:txBody>
      </p:sp>
      <p:sp>
        <p:nvSpPr>
          <p:cNvPr id="3" name="Content Placeholder 2"/>
          <p:cNvSpPr>
            <a:spLocks noGrp="1"/>
          </p:cNvSpPr>
          <p:nvPr>
            <p:ph idx="1"/>
          </p:nvPr>
        </p:nvSpPr>
        <p:spPr>
          <a:xfrm>
            <a:off x="685800" y="1600200"/>
            <a:ext cx="7772400" cy="4378325"/>
          </a:xfrm>
        </p:spPr>
        <p:txBody>
          <a:bodyPr rtlCol="0">
            <a:normAutofit fontScale="92500" lnSpcReduction="20000"/>
          </a:bodyPr>
          <a:lstStyle/>
          <a:p>
            <a:pPr marL="0" indent="0" eaLnBrk="1" fontAlgn="auto" hangingPunct="1">
              <a:spcAft>
                <a:spcPts val="0"/>
              </a:spcAft>
              <a:buFont typeface="Arial" panose="020B0604020202020204" pitchFamily="34" charset="0"/>
              <a:buNone/>
              <a:defRPr/>
            </a:pPr>
            <a:r>
              <a:rPr lang="en-US" dirty="0" smtClean="0"/>
              <a:t>- The auditor must provide a summary description of the licensee’s distance and fuel accounting systems.</a:t>
            </a:r>
          </a:p>
          <a:p>
            <a:pPr marL="0" indent="0" eaLnBrk="1" fontAlgn="auto" hangingPunct="1">
              <a:spcAft>
                <a:spcPts val="0"/>
              </a:spcAft>
              <a:buFont typeface="Arial" panose="020B0604020202020204" pitchFamily="34" charset="0"/>
              <a:buNone/>
              <a:defRPr/>
            </a:pPr>
            <a:r>
              <a:rPr lang="en-US" dirty="0" smtClean="0"/>
              <a:t>- The auditor </a:t>
            </a:r>
            <a:r>
              <a:rPr lang="en-US" u="sng" dirty="0" smtClean="0"/>
              <a:t>should</a:t>
            </a:r>
            <a:r>
              <a:rPr lang="en-US" dirty="0" smtClean="0"/>
              <a:t> compare the distance and fuel summaries provided by the licensee to the tax return, and document any differences.</a:t>
            </a:r>
          </a:p>
          <a:p>
            <a:pPr marL="0" indent="0" eaLnBrk="1" fontAlgn="auto" hangingPunct="1">
              <a:spcAft>
                <a:spcPts val="0"/>
              </a:spcAft>
              <a:buFont typeface="Arial" panose="020B0604020202020204" pitchFamily="34" charset="0"/>
              <a:buNone/>
              <a:defRPr/>
            </a:pPr>
            <a:r>
              <a:rPr lang="en-US" dirty="0" smtClean="0"/>
              <a:t>- An example of the licensee’s records examined by the auditor </a:t>
            </a:r>
            <a:r>
              <a:rPr lang="en-US" u="sng" dirty="0" smtClean="0"/>
              <a:t>should</a:t>
            </a:r>
            <a:r>
              <a:rPr lang="en-US" dirty="0" smtClean="0"/>
              <a:t> be included in the audit file.</a:t>
            </a:r>
          </a:p>
        </p:txBody>
      </p:sp>
    </p:spTree>
    <p:extLst>
      <p:ext uri="{BB962C8B-B14F-4D97-AF65-F5344CB8AC3E}">
        <p14:creationId xmlns:p14="http://schemas.microsoft.com/office/powerpoint/2010/main" val="3046866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9218" name="Title 1"/>
          <p:cNvSpPr>
            <a:spLocks noGrp="1"/>
          </p:cNvSpPr>
          <p:nvPr>
            <p:ph type="title"/>
          </p:nvPr>
        </p:nvSpPr>
        <p:spPr>
          <a:xfrm>
            <a:off x="685800" y="457200"/>
            <a:ext cx="7772400" cy="685800"/>
          </a:xfrm>
        </p:spPr>
        <p:txBody>
          <a:bodyPr/>
          <a:lstStyle/>
          <a:p>
            <a:pPr eaLnBrk="1" hangingPunct="1"/>
            <a:r>
              <a:rPr lang="en-US" altLang="en-US" dirty="0" smtClean="0"/>
              <a:t>A310 Preliminary Audit Procedures</a:t>
            </a:r>
          </a:p>
        </p:txBody>
      </p:sp>
      <p:sp>
        <p:nvSpPr>
          <p:cNvPr id="9219" name="Content Placeholder 2"/>
          <p:cNvSpPr>
            <a:spLocks noGrp="1"/>
          </p:cNvSpPr>
          <p:nvPr>
            <p:ph idx="1"/>
          </p:nvPr>
        </p:nvSpPr>
        <p:spPr>
          <a:xfrm>
            <a:off x="685800" y="1524000"/>
            <a:ext cx="7772400" cy="4378325"/>
          </a:xfrm>
        </p:spPr>
        <p:txBody>
          <a:bodyPr/>
          <a:lstStyle/>
          <a:p>
            <a:pPr eaLnBrk="1" hangingPunct="1"/>
            <a:r>
              <a:rPr lang="en-US" altLang="en-US" dirty="0" smtClean="0"/>
              <a:t>A310.100	…must identify, and document…vehicles operated…and vehicle characteristics that might affect the audit.</a:t>
            </a:r>
          </a:p>
          <a:p>
            <a:pPr eaLnBrk="1" hangingPunct="1"/>
            <a:endParaRPr lang="en-US" altLang="en-US" dirty="0" smtClean="0"/>
          </a:p>
          <a:p>
            <a:pPr eaLnBrk="1" hangingPunct="1"/>
            <a:r>
              <a:rPr lang="en-US" altLang="en-US" dirty="0" smtClean="0"/>
              <a:t>A310.300	…must analyze…tax returns…, note trends or variances, and document findings in the audit file.</a:t>
            </a:r>
          </a:p>
        </p:txBody>
      </p:sp>
    </p:spTree>
    <p:extLst>
      <p:ext uri="{BB962C8B-B14F-4D97-AF65-F5344CB8AC3E}">
        <p14:creationId xmlns:p14="http://schemas.microsoft.com/office/powerpoint/2010/main" val="1646039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42" name="Title 1"/>
          <p:cNvSpPr>
            <a:spLocks noGrp="1"/>
          </p:cNvSpPr>
          <p:nvPr>
            <p:ph type="title"/>
          </p:nvPr>
        </p:nvSpPr>
        <p:spPr>
          <a:xfrm>
            <a:off x="682388" y="533400"/>
            <a:ext cx="7772400" cy="685800"/>
          </a:xfrm>
        </p:spPr>
        <p:txBody>
          <a:bodyPr/>
          <a:lstStyle/>
          <a:p>
            <a:pPr eaLnBrk="1" hangingPunct="1"/>
            <a:r>
              <a:rPr lang="en-US" altLang="en-US" dirty="0" smtClean="0"/>
              <a:t>A310 Preliminary Audit Procedures</a:t>
            </a:r>
          </a:p>
        </p:txBody>
      </p:sp>
      <p:sp>
        <p:nvSpPr>
          <p:cNvPr id="3" name="Content Placeholder 2"/>
          <p:cNvSpPr>
            <a:spLocks noGrp="1"/>
          </p:cNvSpPr>
          <p:nvPr>
            <p:ph idx="1"/>
          </p:nvPr>
        </p:nvSpPr>
        <p:spPr>
          <a:xfrm>
            <a:off x="669878" y="1752600"/>
            <a:ext cx="7772400" cy="4378325"/>
          </a:xfrm>
        </p:spPr>
        <p:txBody>
          <a:bodyPr/>
          <a:lstStyle/>
          <a:p>
            <a:pPr marL="0" indent="0" eaLnBrk="1" hangingPunct="1">
              <a:buFont typeface="Arial" charset="0"/>
              <a:buNone/>
              <a:defRPr/>
            </a:pPr>
            <a:r>
              <a:rPr lang="en-US" dirty="0" smtClean="0"/>
              <a:t>What does this mean?</a:t>
            </a:r>
          </a:p>
          <a:p>
            <a:pPr marL="0" indent="0" eaLnBrk="1" hangingPunct="1">
              <a:buFont typeface="Arial" charset="0"/>
              <a:buNone/>
              <a:defRPr/>
            </a:pPr>
            <a:endParaRPr lang="en-US" dirty="0"/>
          </a:p>
          <a:p>
            <a:pPr eaLnBrk="1" hangingPunct="1">
              <a:buFont typeface="Arial" charset="0"/>
              <a:buChar char="•"/>
              <a:defRPr/>
            </a:pPr>
            <a:r>
              <a:rPr lang="en-US" dirty="0" smtClean="0"/>
              <a:t>Complete equipment lists with details of vehicles operated required.</a:t>
            </a:r>
          </a:p>
          <a:p>
            <a:pPr eaLnBrk="1" hangingPunct="1">
              <a:buFont typeface="Arial" charset="0"/>
              <a:buChar char="•"/>
              <a:defRPr/>
            </a:pPr>
            <a:r>
              <a:rPr lang="en-US" dirty="0" smtClean="0"/>
              <a:t>A documented review of tax returns is required.</a:t>
            </a:r>
            <a:endParaRPr lang="en-US" dirty="0"/>
          </a:p>
        </p:txBody>
      </p:sp>
    </p:spTree>
    <p:extLst>
      <p:ext uri="{BB962C8B-B14F-4D97-AF65-F5344CB8AC3E}">
        <p14:creationId xmlns:p14="http://schemas.microsoft.com/office/powerpoint/2010/main" val="2908336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85800"/>
          </a:xfrm>
        </p:spPr>
        <p:txBody>
          <a:bodyPr rtlCol="0">
            <a:normAutofit fontScale="90000"/>
          </a:bodyPr>
          <a:lstStyle/>
          <a:p>
            <a:pPr eaLnBrk="1" fontAlgn="auto" hangingPunct="1">
              <a:spcAft>
                <a:spcPts val="0"/>
              </a:spcAft>
              <a:defRPr/>
            </a:pPr>
            <a:r>
              <a:rPr lang="en-US" dirty="0" smtClean="0"/>
              <a:t>A320 Evaluation of Internal Controls</a:t>
            </a:r>
          </a:p>
        </p:txBody>
      </p:sp>
      <p:sp>
        <p:nvSpPr>
          <p:cNvPr id="11267" name="Content Placeholder 2"/>
          <p:cNvSpPr>
            <a:spLocks noGrp="1"/>
          </p:cNvSpPr>
          <p:nvPr>
            <p:ph idx="1"/>
          </p:nvPr>
        </p:nvSpPr>
        <p:spPr>
          <a:xfrm>
            <a:off x="685800" y="2209800"/>
            <a:ext cx="7772400" cy="4378325"/>
          </a:xfrm>
        </p:spPr>
        <p:txBody>
          <a:bodyPr/>
          <a:lstStyle/>
          <a:p>
            <a:pPr eaLnBrk="1" hangingPunct="1"/>
            <a:r>
              <a:rPr lang="en-US" altLang="en-US" dirty="0" smtClean="0"/>
              <a:t>A320.600	When sampling, the reliability of the licensee’s internal controls </a:t>
            </a:r>
            <a:r>
              <a:rPr lang="en-US" altLang="en-US" u="sng" dirty="0" smtClean="0"/>
              <a:t>should</a:t>
            </a:r>
            <a:r>
              <a:rPr lang="en-US" altLang="en-US" dirty="0" smtClean="0"/>
              <a:t> determine the degree to which the records are tested.</a:t>
            </a:r>
          </a:p>
        </p:txBody>
      </p:sp>
    </p:spTree>
    <p:extLst>
      <p:ext uri="{BB962C8B-B14F-4D97-AF65-F5344CB8AC3E}">
        <p14:creationId xmlns:p14="http://schemas.microsoft.com/office/powerpoint/2010/main" val="1318072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85800"/>
          </a:xfrm>
        </p:spPr>
        <p:txBody>
          <a:bodyPr rtlCol="0">
            <a:normAutofit fontScale="90000"/>
          </a:bodyPr>
          <a:lstStyle/>
          <a:p>
            <a:pPr eaLnBrk="1" fontAlgn="auto" hangingPunct="1">
              <a:spcAft>
                <a:spcPts val="0"/>
              </a:spcAft>
              <a:defRPr/>
            </a:pPr>
            <a:r>
              <a:rPr lang="en-US" dirty="0" smtClean="0"/>
              <a:t>A320 Evaluation of Internal Controls</a:t>
            </a:r>
          </a:p>
        </p:txBody>
      </p:sp>
      <p:sp>
        <p:nvSpPr>
          <p:cNvPr id="3" name="Content Placeholder 2"/>
          <p:cNvSpPr>
            <a:spLocks noGrp="1"/>
          </p:cNvSpPr>
          <p:nvPr>
            <p:ph idx="1"/>
          </p:nvPr>
        </p:nvSpPr>
        <p:spPr>
          <a:xfrm>
            <a:off x="685800" y="1905000"/>
            <a:ext cx="7772400" cy="4378325"/>
          </a:xfrm>
        </p:spPr>
        <p:txBody>
          <a:bodyPr rtlCol="0">
            <a:normAutofit/>
          </a:bodyPr>
          <a:lstStyle/>
          <a:p>
            <a:pPr marL="0" indent="0" eaLnBrk="1" fontAlgn="auto" hangingPunct="1">
              <a:spcAft>
                <a:spcPts val="0"/>
              </a:spcAft>
              <a:buFont typeface="Arial" panose="020B0604020202020204" pitchFamily="34" charset="0"/>
              <a:buNone/>
              <a:defRPr/>
            </a:pPr>
            <a:r>
              <a:rPr lang="en-US" dirty="0" smtClean="0"/>
              <a:t>What does it mean?</a:t>
            </a:r>
          </a:p>
          <a:p>
            <a:pPr marL="0" indent="0" eaLnBrk="1" fontAlgn="auto" hangingPunct="1">
              <a:spcAft>
                <a:spcPts val="0"/>
              </a:spcAft>
              <a:buFont typeface="Arial" panose="020B0604020202020204" pitchFamily="34" charset="0"/>
              <a:buNone/>
              <a:defRPr/>
            </a:pPr>
            <a:endParaRPr lang="en-US" dirty="0" smtClean="0"/>
          </a:p>
          <a:p>
            <a:pPr eaLnBrk="1" fontAlgn="auto" hangingPunct="1">
              <a:spcAft>
                <a:spcPts val="0"/>
              </a:spcAft>
              <a:defRPr/>
            </a:pPr>
            <a:r>
              <a:rPr lang="en-US" dirty="0" smtClean="0"/>
              <a:t>The final amount of records tested / sampled is to be determined after evaluating internal controls.</a:t>
            </a:r>
          </a:p>
        </p:txBody>
      </p:sp>
    </p:spTree>
    <p:extLst>
      <p:ext uri="{BB962C8B-B14F-4D97-AF65-F5344CB8AC3E}">
        <p14:creationId xmlns:p14="http://schemas.microsoft.com/office/powerpoint/2010/main" val="2594593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A360 Reduction to Total Fuel</a:t>
            </a:r>
          </a:p>
        </p:txBody>
      </p:sp>
      <p:sp>
        <p:nvSpPr>
          <p:cNvPr id="13315" name="Content Placeholder 2"/>
          <p:cNvSpPr>
            <a:spLocks noGrp="1"/>
          </p:cNvSpPr>
          <p:nvPr>
            <p:ph idx="1"/>
          </p:nvPr>
        </p:nvSpPr>
        <p:spPr/>
        <p:txBody>
          <a:bodyPr/>
          <a:lstStyle/>
          <a:p>
            <a:pPr eaLnBrk="1" hangingPunct="1"/>
            <a:r>
              <a:rPr lang="en-US" altLang="en-US" smtClean="0"/>
              <a:t>The total fuel reported by a licensee shall only be reduced when there is clear proof, based on the records provided by the licensee, to support such a reduction and such proof is documented in the audit file.  The absence of tax paid fuel receipts and a subsequent denial of tax-pad credits claimed does not, in and of itself, warrant a reduction to reported total gallons.</a:t>
            </a:r>
          </a:p>
        </p:txBody>
      </p:sp>
    </p:spTree>
    <p:extLst>
      <p:ext uri="{BB962C8B-B14F-4D97-AF65-F5344CB8AC3E}">
        <p14:creationId xmlns:p14="http://schemas.microsoft.com/office/powerpoint/2010/main" val="1175830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81000"/>
            <a:ext cx="7772400" cy="685800"/>
          </a:xfrm>
        </p:spPr>
        <p:txBody>
          <a:bodyPr/>
          <a:lstStyle/>
          <a:p>
            <a:pPr eaLnBrk="1" hangingPunct="1"/>
            <a:r>
              <a:rPr lang="en-US" altLang="en-US" dirty="0" smtClean="0"/>
              <a:t>A360 Reduction to Total Fuel</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n-US" dirty="0" smtClean="0"/>
              <a:t>Although not a should, this is a major point.</a:t>
            </a:r>
          </a:p>
          <a:p>
            <a:pPr marL="0" indent="0" eaLnBrk="1" fontAlgn="auto" hangingPunct="1">
              <a:spcAft>
                <a:spcPts val="0"/>
              </a:spcAft>
              <a:buFont typeface="Arial" panose="020B0604020202020204" pitchFamily="34" charset="0"/>
              <a:buNone/>
              <a:defRPr/>
            </a:pPr>
            <a:endParaRPr lang="en-US" dirty="0" smtClean="0"/>
          </a:p>
          <a:p>
            <a:pPr eaLnBrk="1" fontAlgn="auto" hangingPunct="1">
              <a:spcAft>
                <a:spcPts val="0"/>
              </a:spcAft>
              <a:defRPr/>
            </a:pPr>
            <a:r>
              <a:rPr lang="en-US" dirty="0" smtClean="0"/>
              <a:t>Document and comment on why there are reductions in total fuel.  </a:t>
            </a:r>
          </a:p>
          <a:p>
            <a:pPr eaLnBrk="1" fontAlgn="auto" hangingPunct="1">
              <a:spcAft>
                <a:spcPts val="0"/>
              </a:spcAft>
              <a:defRPr/>
            </a:pPr>
            <a:r>
              <a:rPr lang="en-US" dirty="0" smtClean="0"/>
              <a:t>Without documentation and comments by auditor, a reduction will mean non-compliance!</a:t>
            </a:r>
          </a:p>
        </p:txBody>
      </p:sp>
    </p:spTree>
    <p:extLst>
      <p:ext uri="{BB962C8B-B14F-4D97-AF65-F5344CB8AC3E}">
        <p14:creationId xmlns:p14="http://schemas.microsoft.com/office/powerpoint/2010/main" val="2256507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457200"/>
            <a:ext cx="7772400" cy="685800"/>
          </a:xfrm>
        </p:spPr>
        <p:txBody>
          <a:bodyPr/>
          <a:lstStyle/>
          <a:p>
            <a:pPr eaLnBrk="1" hangingPunct="1"/>
            <a:r>
              <a:rPr lang="en-US" altLang="en-US" dirty="0" smtClean="0"/>
              <a:t>A420 Notification</a:t>
            </a:r>
          </a:p>
        </p:txBody>
      </p:sp>
      <p:sp>
        <p:nvSpPr>
          <p:cNvPr id="15363" name="Content Placeholder 2"/>
          <p:cNvSpPr>
            <a:spLocks noGrp="1"/>
          </p:cNvSpPr>
          <p:nvPr>
            <p:ph idx="1"/>
          </p:nvPr>
        </p:nvSpPr>
        <p:spPr>
          <a:xfrm>
            <a:off x="685800" y="1676400"/>
            <a:ext cx="7772400" cy="4378325"/>
          </a:xfrm>
        </p:spPr>
        <p:txBody>
          <a:bodyPr/>
          <a:lstStyle/>
          <a:p>
            <a:pPr eaLnBrk="1" hangingPunct="1"/>
            <a:r>
              <a:rPr lang="en-US" altLang="en-US" dirty="0" smtClean="0"/>
              <a:t>A420.100	The licensee </a:t>
            </a:r>
            <a:r>
              <a:rPr lang="en-US" altLang="en-US" u="sng" dirty="0" smtClean="0"/>
              <a:t>should</a:t>
            </a:r>
            <a:r>
              <a:rPr lang="en-US" altLang="en-US" dirty="0" smtClean="0"/>
              <a:t> be contacted at least 30 days prior to the conduct of an audit.  Through the initial or subsequent audit contacts, the licensee must be advised of the audit period, the type of records to be audited, and the proposed audit start date.</a:t>
            </a:r>
          </a:p>
        </p:txBody>
      </p:sp>
    </p:spTree>
    <p:extLst>
      <p:ext uri="{BB962C8B-B14F-4D97-AF65-F5344CB8AC3E}">
        <p14:creationId xmlns:p14="http://schemas.microsoft.com/office/powerpoint/2010/main" val="1527394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685800"/>
          </a:xfrm>
        </p:spPr>
        <p:txBody>
          <a:bodyPr/>
          <a:lstStyle/>
          <a:p>
            <a:pPr eaLnBrk="1" hangingPunct="1"/>
            <a:r>
              <a:rPr lang="en-US" altLang="en-US" dirty="0" smtClean="0"/>
              <a:t>A420 Notification</a:t>
            </a:r>
          </a:p>
        </p:txBody>
      </p:sp>
      <p:sp>
        <p:nvSpPr>
          <p:cNvPr id="16387" name="Content Placeholder 2"/>
          <p:cNvSpPr>
            <a:spLocks noGrp="1"/>
          </p:cNvSpPr>
          <p:nvPr>
            <p:ph idx="1"/>
          </p:nvPr>
        </p:nvSpPr>
        <p:spPr>
          <a:xfrm>
            <a:off x="685800" y="1905000"/>
            <a:ext cx="7772400" cy="4378325"/>
          </a:xfrm>
        </p:spPr>
        <p:txBody>
          <a:bodyPr/>
          <a:lstStyle/>
          <a:p>
            <a:pPr marL="0" indent="0" eaLnBrk="1" hangingPunct="1">
              <a:buFont typeface="Arial" panose="020B0604020202020204" pitchFamily="34" charset="0"/>
              <a:buNone/>
            </a:pPr>
            <a:r>
              <a:rPr lang="en-US" altLang="en-US" dirty="0" smtClean="0"/>
              <a:t>Although a </a:t>
            </a:r>
            <a:r>
              <a:rPr lang="en-US" altLang="en-US" i="1" dirty="0" smtClean="0"/>
              <a:t>should</a:t>
            </a:r>
            <a:r>
              <a:rPr lang="en-US" altLang="en-US" dirty="0" smtClean="0"/>
              <a:t>, this mirrors what already occurs.</a:t>
            </a:r>
          </a:p>
        </p:txBody>
      </p:sp>
    </p:spTree>
    <p:extLst>
      <p:ext uri="{BB962C8B-B14F-4D97-AF65-F5344CB8AC3E}">
        <p14:creationId xmlns:p14="http://schemas.microsoft.com/office/powerpoint/2010/main" val="4026872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381000"/>
            <a:ext cx="7772400" cy="685800"/>
          </a:xfrm>
        </p:spPr>
        <p:txBody>
          <a:bodyPr/>
          <a:lstStyle/>
          <a:p>
            <a:pPr eaLnBrk="1" hangingPunct="1"/>
            <a:r>
              <a:rPr lang="en-US" altLang="en-US" dirty="0" smtClean="0"/>
              <a:t>A440 Opening Conference</a:t>
            </a:r>
          </a:p>
        </p:txBody>
      </p:sp>
      <p:sp>
        <p:nvSpPr>
          <p:cNvPr id="17411" name="Content Placeholder 2"/>
          <p:cNvSpPr>
            <a:spLocks noGrp="1"/>
          </p:cNvSpPr>
          <p:nvPr>
            <p:ph idx="1"/>
          </p:nvPr>
        </p:nvSpPr>
        <p:spPr>
          <a:xfrm>
            <a:off x="685800" y="1600200"/>
            <a:ext cx="7772400" cy="4378325"/>
          </a:xfrm>
        </p:spPr>
        <p:txBody>
          <a:bodyPr/>
          <a:lstStyle/>
          <a:p>
            <a:pPr eaLnBrk="1" hangingPunct="1"/>
            <a:r>
              <a:rPr lang="en-US" altLang="en-US" dirty="0" smtClean="0"/>
              <a:t>A documented opening conference </a:t>
            </a:r>
            <a:r>
              <a:rPr lang="en-US" altLang="en-US" u="sng" dirty="0" smtClean="0"/>
              <a:t>should</a:t>
            </a:r>
            <a:r>
              <a:rPr lang="en-US" altLang="en-US" dirty="0" smtClean="0"/>
              <a:t> be held with the licensee to discuss the licensee’s operations, distance and fuel accounting system, audit procedures, records to be examined, sample period, sampling procedures, etc.</a:t>
            </a:r>
          </a:p>
        </p:txBody>
      </p:sp>
    </p:spTree>
    <p:extLst>
      <p:ext uri="{BB962C8B-B14F-4D97-AF65-F5344CB8AC3E}">
        <p14:creationId xmlns:p14="http://schemas.microsoft.com/office/powerpoint/2010/main" val="1036575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228600"/>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lgn="ctr">
              <a:spcBef>
                <a:spcPct val="50000"/>
              </a:spcBef>
            </a:pPr>
            <a:r>
              <a:rPr lang="en-US" altLang="en-US" sz="4000" b="1" dirty="0">
                <a:latin typeface="Calibri" panose="020F0502020204030204" pitchFamily="34" charset="0"/>
              </a:rPr>
              <a:t>Peer Review </a:t>
            </a:r>
            <a:r>
              <a:rPr lang="en-US" altLang="en-US" sz="4000" b="1" dirty="0" smtClean="0">
                <a:latin typeface="Calibri" panose="020F0502020204030204" pitchFamily="34" charset="0"/>
              </a:rPr>
              <a:t>Program</a:t>
            </a:r>
            <a:endParaRPr lang="en-US" altLang="en-US" sz="4000" dirty="0">
              <a:solidFill>
                <a:srgbClr val="FF0000"/>
              </a:solidFill>
            </a:endParaRPr>
          </a:p>
        </p:txBody>
      </p:sp>
      <p:sp>
        <p:nvSpPr>
          <p:cNvPr id="3075" name="Text Box 3"/>
          <p:cNvSpPr txBox="1">
            <a:spLocks noChangeArrowheads="1"/>
          </p:cNvSpPr>
          <p:nvPr/>
        </p:nvSpPr>
        <p:spPr bwMode="auto">
          <a:xfrm>
            <a:off x="304800" y="13716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spcBef>
                <a:spcPct val="50000"/>
              </a:spcBef>
              <a:buClr>
                <a:srgbClr val="FF0000"/>
              </a:buClr>
              <a:buSzPct val="75000"/>
              <a:buFont typeface="Wingdings" pitchFamily="2" charset="2"/>
              <a:buNone/>
            </a:pPr>
            <a:endParaRPr lang="en-US" altLang="en-US" sz="2800"/>
          </a:p>
        </p:txBody>
      </p:sp>
      <p:sp>
        <p:nvSpPr>
          <p:cNvPr id="3076" name="Rectangle 7"/>
          <p:cNvSpPr>
            <a:spLocks noGrp="1" noChangeArrowheads="1"/>
          </p:cNvSpPr>
          <p:nvPr>
            <p:ph idx="1"/>
          </p:nvPr>
        </p:nvSpPr>
        <p:spPr>
          <a:xfrm>
            <a:off x="609600" y="1066800"/>
            <a:ext cx="8915400" cy="4081117"/>
          </a:xfrm>
        </p:spPr>
        <p:txBody>
          <a:bodyPr>
            <a:spAutoFit/>
          </a:bodyPr>
          <a:lstStyle/>
          <a:p>
            <a:pPr eaLnBrk="1" hangingPunct="1">
              <a:spcBef>
                <a:spcPts val="0"/>
              </a:spcBef>
            </a:pPr>
            <a:endParaRPr lang="en-US" altLang="en-US" dirty="0" smtClean="0">
              <a:latin typeface="Calibri" panose="020F0502020204030204" pitchFamily="34" charset="0"/>
            </a:endParaRPr>
          </a:p>
          <a:p>
            <a:pPr eaLnBrk="1" hangingPunct="1">
              <a:spcBef>
                <a:spcPts val="0"/>
              </a:spcBef>
            </a:pPr>
            <a:r>
              <a:rPr lang="en-US" altLang="en-US" dirty="0" smtClean="0">
                <a:latin typeface="Calibri" panose="020F0502020204030204" pitchFamily="34" charset="0"/>
              </a:rPr>
              <a:t>Peer review opening conference.</a:t>
            </a:r>
          </a:p>
          <a:p>
            <a:pPr marL="0" indent="0" eaLnBrk="1" hangingPunct="1">
              <a:spcBef>
                <a:spcPts val="0"/>
              </a:spcBef>
              <a:buNone/>
            </a:pPr>
            <a:endParaRPr lang="en-US" altLang="en-US" dirty="0" smtClean="0">
              <a:latin typeface="Calibri" panose="020F0502020204030204" pitchFamily="34" charset="0"/>
            </a:endParaRPr>
          </a:p>
          <a:p>
            <a:pPr eaLnBrk="1" hangingPunct="1">
              <a:spcBef>
                <a:spcPts val="0"/>
              </a:spcBef>
            </a:pPr>
            <a:r>
              <a:rPr lang="en-US" altLang="en-US" dirty="0" smtClean="0">
                <a:latin typeface="Calibri" panose="020F0502020204030204" pitchFamily="34" charset="0"/>
              </a:rPr>
              <a:t>Peer review closing conference.</a:t>
            </a:r>
          </a:p>
          <a:p>
            <a:pPr eaLnBrk="1" hangingPunct="1">
              <a:spcBef>
                <a:spcPts val="0"/>
              </a:spcBef>
            </a:pPr>
            <a:endParaRPr lang="en-US" altLang="en-US" dirty="0" smtClean="0">
              <a:latin typeface="Calibri" panose="020F0502020204030204" pitchFamily="34" charset="0"/>
            </a:endParaRPr>
          </a:p>
          <a:p>
            <a:pPr eaLnBrk="1" hangingPunct="1">
              <a:spcBef>
                <a:spcPts val="0"/>
              </a:spcBef>
            </a:pPr>
            <a:r>
              <a:rPr lang="en-US" altLang="en-US" dirty="0" smtClean="0">
                <a:latin typeface="Calibri" panose="020F0502020204030204" pitchFamily="34" charset="0"/>
              </a:rPr>
              <a:t>Final report/jurisdiction response.</a:t>
            </a:r>
          </a:p>
          <a:p>
            <a:pPr eaLnBrk="1" hangingPunct="1">
              <a:lnSpc>
                <a:spcPct val="90000"/>
              </a:lnSpc>
            </a:pPr>
            <a:endParaRPr lang="en-US" altLang="en-US" dirty="0">
              <a:latin typeface="Calibri" panose="020F0502020204030204" pitchFamily="34" charset="0"/>
            </a:endParaRPr>
          </a:p>
          <a:p>
            <a:pPr eaLnBrk="1" hangingPunct="1">
              <a:spcBef>
                <a:spcPts val="0"/>
              </a:spcBef>
            </a:pPr>
            <a:r>
              <a:rPr lang="en-US" altLang="en-US" dirty="0" smtClean="0">
                <a:latin typeface="Calibri" panose="020F0502020204030204" pitchFamily="34" charset="0"/>
              </a:rPr>
              <a:t>Peer review follow-up.</a:t>
            </a:r>
            <a:endParaRPr lang="en-US" altLang="en-US" dirty="0">
              <a:latin typeface="Calibri" panose="020F0502020204030204" pitchFamily="34" charset="0"/>
            </a:endParaRPr>
          </a:p>
        </p:txBody>
      </p:sp>
    </p:spTree>
    <p:extLst>
      <p:ext uri="{BB962C8B-B14F-4D97-AF65-F5344CB8AC3E}">
        <p14:creationId xmlns:p14="http://schemas.microsoft.com/office/powerpoint/2010/main" val="21919224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381000"/>
            <a:ext cx="7772400" cy="685800"/>
          </a:xfrm>
        </p:spPr>
        <p:txBody>
          <a:bodyPr/>
          <a:lstStyle/>
          <a:p>
            <a:pPr eaLnBrk="1" hangingPunct="1"/>
            <a:r>
              <a:rPr lang="en-US" altLang="en-US" dirty="0" smtClean="0"/>
              <a:t>A440 Opening Conference</a:t>
            </a:r>
          </a:p>
        </p:txBody>
      </p:sp>
      <p:sp>
        <p:nvSpPr>
          <p:cNvPr id="3" name="Content Placeholder 2"/>
          <p:cNvSpPr>
            <a:spLocks noGrp="1"/>
          </p:cNvSpPr>
          <p:nvPr>
            <p:ph idx="1"/>
          </p:nvPr>
        </p:nvSpPr>
        <p:spPr/>
        <p:txBody>
          <a:bodyPr rtlCol="0">
            <a:normAutofit lnSpcReduction="10000"/>
          </a:bodyPr>
          <a:lstStyle/>
          <a:p>
            <a:pPr marL="0" indent="0" eaLnBrk="1" fontAlgn="auto" hangingPunct="1">
              <a:spcAft>
                <a:spcPts val="0"/>
              </a:spcAft>
              <a:buFont typeface="Arial" panose="020B0604020202020204" pitchFamily="34" charset="0"/>
              <a:buNone/>
              <a:defRPr/>
            </a:pPr>
            <a:r>
              <a:rPr lang="en-US" dirty="0" smtClean="0"/>
              <a:t>What does this mean?</a:t>
            </a:r>
          </a:p>
          <a:p>
            <a:pPr eaLnBrk="1" fontAlgn="auto" hangingPunct="1">
              <a:spcAft>
                <a:spcPts val="0"/>
              </a:spcAft>
              <a:defRPr/>
            </a:pPr>
            <a:r>
              <a:rPr lang="en-US" dirty="0" smtClean="0"/>
              <a:t>It is suggested a standardized form be created for auditors to use.  The ideal form will include check boxes and places for comments to be made.</a:t>
            </a:r>
          </a:p>
          <a:p>
            <a:pPr eaLnBrk="1" fontAlgn="auto" hangingPunct="1">
              <a:spcAft>
                <a:spcPts val="0"/>
              </a:spcAft>
              <a:defRPr/>
            </a:pPr>
            <a:r>
              <a:rPr lang="en-US" dirty="0" smtClean="0"/>
              <a:t>It is also recommended to include a place for the licensee to sign that the opening conference occurred.</a:t>
            </a:r>
          </a:p>
          <a:p>
            <a:pPr eaLnBrk="1" fontAlgn="auto" hangingPunct="1">
              <a:spcAft>
                <a:spcPts val="0"/>
              </a:spcAft>
              <a:defRPr/>
            </a:pPr>
            <a:r>
              <a:rPr lang="en-US" dirty="0" smtClean="0"/>
              <a:t>Save the form inside the audit!</a:t>
            </a:r>
          </a:p>
        </p:txBody>
      </p:sp>
    </p:spTree>
    <p:extLst>
      <p:ext uri="{BB962C8B-B14F-4D97-AF65-F5344CB8AC3E}">
        <p14:creationId xmlns:p14="http://schemas.microsoft.com/office/powerpoint/2010/main" val="208310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xfrm>
            <a:off x="697173" y="533400"/>
            <a:ext cx="7772400" cy="685800"/>
          </a:xfrm>
        </p:spPr>
        <p:txBody>
          <a:bodyPr/>
          <a:lstStyle/>
          <a:p>
            <a:pPr eaLnBrk="1" hangingPunct="1"/>
            <a:r>
              <a:rPr lang="en-US" altLang="en-US" dirty="0" smtClean="0"/>
              <a:t>A450 Closing Conference</a:t>
            </a:r>
          </a:p>
        </p:txBody>
      </p:sp>
      <p:sp>
        <p:nvSpPr>
          <p:cNvPr id="19459" name="Content Placeholder 2"/>
          <p:cNvSpPr>
            <a:spLocks noGrp="1"/>
          </p:cNvSpPr>
          <p:nvPr>
            <p:ph idx="1"/>
          </p:nvPr>
        </p:nvSpPr>
        <p:spPr>
          <a:xfrm>
            <a:off x="697173" y="1828800"/>
            <a:ext cx="7772400" cy="4378325"/>
          </a:xfrm>
        </p:spPr>
        <p:txBody>
          <a:bodyPr/>
          <a:lstStyle/>
          <a:p>
            <a:pPr eaLnBrk="1" hangingPunct="1"/>
            <a:r>
              <a:rPr lang="en-US" altLang="en-US" dirty="0" smtClean="0"/>
              <a:t>A documented closing conference </a:t>
            </a:r>
            <a:r>
              <a:rPr lang="en-US" altLang="en-US" i="1" dirty="0" smtClean="0"/>
              <a:t>should</a:t>
            </a:r>
            <a:r>
              <a:rPr lang="en-US" altLang="en-US" dirty="0" smtClean="0"/>
              <a:t> be held with the licensee during which any areas of non-compliance, and any requirements and recommendations for improvement to the distance and accounting systems are discussed.</a:t>
            </a:r>
          </a:p>
        </p:txBody>
      </p:sp>
    </p:spTree>
    <p:extLst>
      <p:ext uri="{BB962C8B-B14F-4D97-AF65-F5344CB8AC3E}">
        <p14:creationId xmlns:p14="http://schemas.microsoft.com/office/powerpoint/2010/main" val="3631871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457200"/>
            <a:ext cx="7772400" cy="685800"/>
          </a:xfrm>
        </p:spPr>
        <p:txBody>
          <a:bodyPr/>
          <a:lstStyle/>
          <a:p>
            <a:pPr eaLnBrk="1" hangingPunct="1"/>
            <a:r>
              <a:rPr lang="en-US" altLang="en-US" dirty="0" smtClean="0"/>
              <a:t>A450 Closing Conference</a:t>
            </a:r>
          </a:p>
        </p:txBody>
      </p:sp>
      <p:sp>
        <p:nvSpPr>
          <p:cNvPr id="3" name="Content Placeholder 2"/>
          <p:cNvSpPr>
            <a:spLocks noGrp="1"/>
          </p:cNvSpPr>
          <p:nvPr>
            <p:ph idx="1"/>
          </p:nvPr>
        </p:nvSpPr>
        <p:spPr>
          <a:xfrm>
            <a:off x="685800" y="1676400"/>
            <a:ext cx="7772400" cy="4378325"/>
          </a:xfrm>
        </p:spPr>
        <p:txBody>
          <a:bodyPr rtlCol="0">
            <a:normAutofit fontScale="92500" lnSpcReduction="10000"/>
          </a:bodyPr>
          <a:lstStyle/>
          <a:p>
            <a:pPr marL="0" indent="0" eaLnBrk="1" fontAlgn="auto" hangingPunct="1">
              <a:spcAft>
                <a:spcPts val="0"/>
              </a:spcAft>
              <a:buFont typeface="Arial" charset="0"/>
              <a:buNone/>
              <a:defRPr/>
            </a:pPr>
            <a:r>
              <a:rPr lang="en-US" sz="3600" dirty="0" smtClean="0"/>
              <a:t>What does this mean?</a:t>
            </a:r>
          </a:p>
          <a:p>
            <a:pPr eaLnBrk="1" fontAlgn="auto" hangingPunct="1">
              <a:spcAft>
                <a:spcPts val="0"/>
              </a:spcAft>
              <a:defRPr/>
            </a:pPr>
            <a:endParaRPr lang="en-US" dirty="0" smtClean="0"/>
          </a:p>
          <a:p>
            <a:pPr eaLnBrk="1" fontAlgn="auto" hangingPunct="1">
              <a:spcAft>
                <a:spcPts val="0"/>
              </a:spcAft>
              <a:defRPr/>
            </a:pPr>
            <a:r>
              <a:rPr lang="en-US" dirty="0" smtClean="0"/>
              <a:t>Like with the Opening Conference, a standardized form should be created, used, and signed (if possible).</a:t>
            </a:r>
          </a:p>
          <a:p>
            <a:pPr marL="0" indent="0" eaLnBrk="1" fontAlgn="auto" hangingPunct="1">
              <a:spcAft>
                <a:spcPts val="0"/>
              </a:spcAft>
              <a:buFont typeface="Arial" panose="020B0604020202020204" pitchFamily="34" charset="0"/>
              <a:buNone/>
              <a:defRPr/>
            </a:pPr>
            <a:endParaRPr lang="en-US" dirty="0" smtClean="0"/>
          </a:p>
          <a:p>
            <a:pPr eaLnBrk="1" fontAlgn="auto" hangingPunct="1">
              <a:spcAft>
                <a:spcPts val="0"/>
              </a:spcAft>
              <a:defRPr/>
            </a:pPr>
            <a:r>
              <a:rPr lang="en-US" dirty="0" smtClean="0"/>
              <a:t>A450 doesn’t require financial details of the audit to be disclosed during conference.  </a:t>
            </a:r>
          </a:p>
        </p:txBody>
      </p:sp>
    </p:spTree>
    <p:extLst>
      <p:ext uri="{BB962C8B-B14F-4D97-AF65-F5344CB8AC3E}">
        <p14:creationId xmlns:p14="http://schemas.microsoft.com/office/powerpoint/2010/main" val="18008327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457200"/>
            <a:ext cx="7772400" cy="685800"/>
          </a:xfrm>
        </p:spPr>
        <p:txBody>
          <a:bodyPr/>
          <a:lstStyle/>
          <a:p>
            <a:pPr eaLnBrk="1" hangingPunct="1"/>
            <a:r>
              <a:rPr lang="en-US" altLang="en-US" dirty="0" smtClean="0"/>
              <a:t>A460 Audit Report</a:t>
            </a:r>
          </a:p>
        </p:txBody>
      </p:sp>
      <p:sp>
        <p:nvSpPr>
          <p:cNvPr id="3" name="Content Placeholder 2"/>
          <p:cNvSpPr>
            <a:spLocks noGrp="1"/>
          </p:cNvSpPr>
          <p:nvPr>
            <p:ph idx="1"/>
          </p:nvPr>
        </p:nvSpPr>
        <p:spPr>
          <a:xfrm>
            <a:off x="685800" y="1600200"/>
            <a:ext cx="7772400" cy="4378325"/>
          </a:xfrm>
        </p:spPr>
        <p:txBody>
          <a:bodyPr rtlCol="0">
            <a:normAutofit/>
          </a:bodyPr>
          <a:lstStyle/>
          <a:p>
            <a:pPr eaLnBrk="1" fontAlgn="auto" hangingPunct="1">
              <a:spcAft>
                <a:spcPts val="0"/>
              </a:spcAft>
              <a:defRPr/>
            </a:pPr>
            <a:r>
              <a:rPr lang="en-US" dirty="0" smtClean="0"/>
              <a:t>An audit report, including a narrative and billing summary documenting the audit, must be prepared by the base jurisdiction and provided to the licensee and all affected member jurisdictions.  Where appropriate a checklist may serve this purpose.  A copy of the audit report must be kept in the audit file.</a:t>
            </a:r>
          </a:p>
          <a:p>
            <a:pPr marL="0" indent="0" eaLnBrk="1" fontAlgn="auto" hangingPunct="1">
              <a:spcAft>
                <a:spcPts val="0"/>
              </a:spcAft>
              <a:buFont typeface="Arial" panose="020B0604020202020204" pitchFamily="34" charset="0"/>
              <a:buNone/>
              <a:defRPr/>
            </a:pPr>
            <a:endParaRPr lang="en-US" dirty="0" smtClean="0"/>
          </a:p>
        </p:txBody>
      </p:sp>
    </p:spTree>
    <p:extLst>
      <p:ext uri="{BB962C8B-B14F-4D97-AF65-F5344CB8AC3E}">
        <p14:creationId xmlns:p14="http://schemas.microsoft.com/office/powerpoint/2010/main" val="7358827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381000"/>
            <a:ext cx="7772400" cy="685800"/>
          </a:xfrm>
        </p:spPr>
        <p:txBody>
          <a:bodyPr/>
          <a:lstStyle/>
          <a:p>
            <a:pPr eaLnBrk="1" hangingPunct="1"/>
            <a:r>
              <a:rPr lang="en-US" altLang="en-US" dirty="0" smtClean="0"/>
              <a:t>A460 Audit Report</a:t>
            </a:r>
          </a:p>
        </p:txBody>
      </p:sp>
      <p:sp>
        <p:nvSpPr>
          <p:cNvPr id="3" name="Content Placeholder 2"/>
          <p:cNvSpPr>
            <a:spLocks noGrp="1"/>
          </p:cNvSpPr>
          <p:nvPr>
            <p:ph idx="1"/>
          </p:nvPr>
        </p:nvSpPr>
        <p:spPr>
          <a:xfrm>
            <a:off x="685800" y="1524000"/>
            <a:ext cx="7772400" cy="4378325"/>
          </a:xfrm>
        </p:spPr>
        <p:txBody>
          <a:bodyPr rtlCol="0">
            <a:normAutofit fontScale="92500" lnSpcReduction="10000"/>
          </a:bodyPr>
          <a:lstStyle/>
          <a:p>
            <a:pPr eaLnBrk="1" fontAlgn="auto" hangingPunct="1">
              <a:spcAft>
                <a:spcPts val="0"/>
              </a:spcAft>
              <a:defRPr/>
            </a:pPr>
            <a:r>
              <a:rPr lang="en-US" dirty="0" smtClean="0"/>
              <a:t>The base jurisdiction </a:t>
            </a:r>
            <a:r>
              <a:rPr lang="en-US" u="sng" dirty="0" smtClean="0"/>
              <a:t>should</a:t>
            </a:r>
            <a:r>
              <a:rPr lang="en-US" dirty="0" smtClean="0"/>
              <a:t> send the audit report to all affected jurisdictions at the same time it sends the final report to the licensee.  The audit report must contain:</a:t>
            </a:r>
          </a:p>
          <a:p>
            <a:pPr eaLnBrk="1" fontAlgn="auto" hangingPunct="1">
              <a:spcAft>
                <a:spcPts val="0"/>
              </a:spcAft>
              <a:defRPr/>
            </a:pPr>
            <a:r>
              <a:rPr lang="en-US" sz="2400" dirty="0" smtClean="0"/>
              <a:t>.</a:t>
            </a:r>
            <a:r>
              <a:rPr lang="en-US" sz="2200" dirty="0" smtClean="0"/>
              <a:t>100	General Information</a:t>
            </a:r>
          </a:p>
          <a:p>
            <a:pPr eaLnBrk="1" fontAlgn="auto" hangingPunct="1">
              <a:spcAft>
                <a:spcPts val="0"/>
              </a:spcAft>
              <a:defRPr/>
            </a:pPr>
            <a:r>
              <a:rPr lang="en-US" sz="2200" dirty="0" smtClean="0"/>
              <a:t>.200	Summary of the Evaluation of Internal Controls</a:t>
            </a:r>
          </a:p>
          <a:p>
            <a:pPr eaLnBrk="1" fontAlgn="auto" hangingPunct="1">
              <a:spcAft>
                <a:spcPts val="0"/>
              </a:spcAft>
              <a:defRPr/>
            </a:pPr>
            <a:r>
              <a:rPr lang="en-US" sz="2200" dirty="0" smtClean="0"/>
              <a:t>.300	The opening and closing conference…</a:t>
            </a:r>
          </a:p>
          <a:p>
            <a:pPr eaLnBrk="1" fontAlgn="auto" hangingPunct="1">
              <a:spcAft>
                <a:spcPts val="0"/>
              </a:spcAft>
              <a:defRPr/>
            </a:pPr>
            <a:r>
              <a:rPr lang="en-US" sz="2200" dirty="0" smtClean="0"/>
              <a:t>.400	Sampling Methodology Information</a:t>
            </a:r>
          </a:p>
          <a:p>
            <a:pPr eaLnBrk="1" fontAlgn="auto" hangingPunct="1">
              <a:spcAft>
                <a:spcPts val="0"/>
              </a:spcAft>
              <a:defRPr/>
            </a:pPr>
            <a:r>
              <a:rPr lang="en-US" sz="2200" dirty="0" smtClean="0"/>
              <a:t>.500	Distance and Fuel Examination</a:t>
            </a:r>
          </a:p>
          <a:p>
            <a:pPr eaLnBrk="1" fontAlgn="auto" hangingPunct="1">
              <a:spcAft>
                <a:spcPts val="0"/>
              </a:spcAft>
              <a:defRPr/>
            </a:pPr>
            <a:r>
              <a:rPr lang="en-US" sz="2200" dirty="0" smtClean="0"/>
              <a:t>.600 Summary</a:t>
            </a:r>
          </a:p>
          <a:p>
            <a:pPr eaLnBrk="1" fontAlgn="auto" hangingPunct="1">
              <a:spcAft>
                <a:spcPts val="0"/>
              </a:spcAft>
              <a:defRPr/>
            </a:pPr>
            <a:r>
              <a:rPr lang="en-US" sz="2200" dirty="0" smtClean="0"/>
              <a:t>.700	Billing Summary</a:t>
            </a:r>
          </a:p>
          <a:p>
            <a:pPr eaLnBrk="1" fontAlgn="auto" hangingPunct="1">
              <a:spcAft>
                <a:spcPts val="0"/>
              </a:spcAft>
              <a:defRPr/>
            </a:pPr>
            <a:endParaRPr lang="en-US" dirty="0" smtClean="0"/>
          </a:p>
        </p:txBody>
      </p:sp>
    </p:spTree>
    <p:extLst>
      <p:ext uri="{BB962C8B-B14F-4D97-AF65-F5344CB8AC3E}">
        <p14:creationId xmlns:p14="http://schemas.microsoft.com/office/powerpoint/2010/main" val="3309969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381000"/>
            <a:ext cx="7772400" cy="685800"/>
          </a:xfrm>
        </p:spPr>
        <p:txBody>
          <a:bodyPr/>
          <a:lstStyle/>
          <a:p>
            <a:pPr eaLnBrk="1" hangingPunct="1"/>
            <a:r>
              <a:rPr lang="en-US" altLang="en-US" dirty="0" smtClean="0"/>
              <a:t>A460 Audit Report</a:t>
            </a:r>
          </a:p>
        </p:txBody>
      </p:sp>
      <p:sp>
        <p:nvSpPr>
          <p:cNvPr id="3" name="Content Placeholder 2"/>
          <p:cNvSpPr>
            <a:spLocks noGrp="1"/>
          </p:cNvSpPr>
          <p:nvPr>
            <p:ph idx="1"/>
          </p:nvPr>
        </p:nvSpPr>
        <p:spPr/>
        <p:txBody>
          <a:bodyPr rtlCol="0">
            <a:normAutofit fontScale="92500" lnSpcReduction="10000"/>
          </a:bodyPr>
          <a:lstStyle/>
          <a:p>
            <a:pPr marL="0" indent="0" eaLnBrk="1" fontAlgn="auto" hangingPunct="1">
              <a:spcAft>
                <a:spcPts val="0"/>
              </a:spcAft>
              <a:buFont typeface="Arial" panose="020B0604020202020204" pitchFamily="34" charset="0"/>
              <a:buNone/>
              <a:defRPr/>
            </a:pPr>
            <a:r>
              <a:rPr lang="en-US" sz="3600" dirty="0" smtClean="0"/>
              <a:t>What does this mean?</a:t>
            </a:r>
          </a:p>
          <a:p>
            <a:pPr eaLnBrk="1" fontAlgn="auto" hangingPunct="1">
              <a:spcAft>
                <a:spcPts val="0"/>
              </a:spcAft>
              <a:defRPr/>
            </a:pPr>
            <a:endParaRPr lang="en-US" dirty="0" smtClean="0"/>
          </a:p>
          <a:p>
            <a:pPr eaLnBrk="1" fontAlgn="auto" hangingPunct="1">
              <a:spcAft>
                <a:spcPts val="0"/>
              </a:spcAft>
              <a:defRPr/>
            </a:pPr>
            <a:r>
              <a:rPr lang="en-US" dirty="0" smtClean="0"/>
              <a:t>Many jurisdictions will need to significantly overhaul their audit report and also change the distribution date to the member jurisdictions.</a:t>
            </a:r>
          </a:p>
          <a:p>
            <a:pPr eaLnBrk="1" fontAlgn="auto" hangingPunct="1">
              <a:spcAft>
                <a:spcPts val="0"/>
              </a:spcAft>
              <a:defRPr/>
            </a:pPr>
            <a:r>
              <a:rPr lang="en-US" dirty="0" smtClean="0"/>
              <a:t>Carefully review all requirements to make sure your jurisdiction’s Audit Report complies with A460!</a:t>
            </a:r>
          </a:p>
        </p:txBody>
      </p:sp>
    </p:spTree>
    <p:extLst>
      <p:ext uri="{BB962C8B-B14F-4D97-AF65-F5344CB8AC3E}">
        <p14:creationId xmlns:p14="http://schemas.microsoft.com/office/powerpoint/2010/main" val="564869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381000"/>
            <a:ext cx="7772400" cy="685800"/>
          </a:xfrm>
        </p:spPr>
        <p:txBody>
          <a:bodyPr/>
          <a:lstStyle/>
          <a:p>
            <a:pPr eaLnBrk="1" hangingPunct="1"/>
            <a:r>
              <a:rPr lang="en-US" altLang="en-US" dirty="0" smtClean="0"/>
              <a:t>Suggestions</a:t>
            </a:r>
          </a:p>
        </p:txBody>
      </p:sp>
      <p:sp>
        <p:nvSpPr>
          <p:cNvPr id="24579" name="Content Placeholder 2"/>
          <p:cNvSpPr>
            <a:spLocks noGrp="1"/>
          </p:cNvSpPr>
          <p:nvPr>
            <p:ph idx="1"/>
          </p:nvPr>
        </p:nvSpPr>
        <p:spPr/>
        <p:txBody>
          <a:bodyPr/>
          <a:lstStyle/>
          <a:p>
            <a:pPr eaLnBrk="1" hangingPunct="1"/>
            <a:r>
              <a:rPr lang="en-US" altLang="en-US" smtClean="0"/>
              <a:t>Document, document, document.</a:t>
            </a:r>
          </a:p>
          <a:p>
            <a:pPr eaLnBrk="1" hangingPunct="1"/>
            <a:r>
              <a:rPr lang="en-US" altLang="en-US" smtClean="0"/>
              <a:t>Create an activity log and require thorough entries by auditors.</a:t>
            </a:r>
          </a:p>
          <a:p>
            <a:pPr eaLnBrk="1" hangingPunct="1"/>
            <a:r>
              <a:rPr lang="en-US" altLang="en-US" smtClean="0"/>
              <a:t>Make sure supporting documents are kept as well as supervisor / auditor discussions.</a:t>
            </a:r>
          </a:p>
          <a:p>
            <a:pPr eaLnBrk="1" hangingPunct="1"/>
            <a:r>
              <a:rPr lang="en-US" altLang="en-US" smtClean="0"/>
              <a:t>Completely review Audit Manual to make sure your jurisdiction is compliant!</a:t>
            </a:r>
          </a:p>
        </p:txBody>
      </p:sp>
    </p:spTree>
    <p:extLst>
      <p:ext uri="{BB962C8B-B14F-4D97-AF65-F5344CB8AC3E}">
        <p14:creationId xmlns:p14="http://schemas.microsoft.com/office/powerpoint/2010/main" val="3546086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457200"/>
            <a:ext cx="7772400" cy="685800"/>
          </a:xfrm>
        </p:spPr>
        <p:txBody>
          <a:bodyPr/>
          <a:lstStyle/>
          <a:p>
            <a:r>
              <a:rPr lang="en-US" altLang="en-US" dirty="0" smtClean="0"/>
              <a:t>PCRC’s Work Ahead</a:t>
            </a:r>
          </a:p>
        </p:txBody>
      </p:sp>
      <p:sp>
        <p:nvSpPr>
          <p:cNvPr id="25603" name="Content Placeholder 2"/>
          <p:cNvSpPr>
            <a:spLocks noGrp="1"/>
          </p:cNvSpPr>
          <p:nvPr>
            <p:ph idx="1"/>
          </p:nvPr>
        </p:nvSpPr>
        <p:spPr/>
        <p:txBody>
          <a:bodyPr/>
          <a:lstStyle/>
          <a:p>
            <a:r>
              <a:rPr lang="en-US" altLang="en-US" smtClean="0"/>
              <a:t>In March, the PCRC is having a Face to Face meeting at the IFTA World Headquarters.</a:t>
            </a:r>
          </a:p>
          <a:p>
            <a:r>
              <a:rPr lang="en-US" altLang="en-US" smtClean="0"/>
              <a:t>The primary task during this meeting is to update the Review Guide and Worksheets that are currently used during the PCR’s to reflect the changes made in Ballot #3-2014.</a:t>
            </a:r>
          </a:p>
          <a:p>
            <a:endParaRPr lang="en-US" altLang="en-US" smtClean="0"/>
          </a:p>
        </p:txBody>
      </p:sp>
    </p:spTree>
    <p:extLst>
      <p:ext uri="{BB962C8B-B14F-4D97-AF65-F5344CB8AC3E}">
        <p14:creationId xmlns:p14="http://schemas.microsoft.com/office/powerpoint/2010/main" val="3764469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Language Changes</a:t>
            </a:r>
            <a:endParaRPr lang="en-US" dirty="0"/>
          </a:p>
        </p:txBody>
      </p:sp>
      <p:sp>
        <p:nvSpPr>
          <p:cNvPr id="3" name="Content Placeholder 2"/>
          <p:cNvSpPr>
            <a:spLocks noGrp="1"/>
          </p:cNvSpPr>
          <p:nvPr>
            <p:ph idx="1"/>
          </p:nvPr>
        </p:nvSpPr>
        <p:spPr/>
        <p:txBody>
          <a:bodyPr/>
          <a:lstStyle/>
          <a:p>
            <a:pPr marL="0" indent="0">
              <a:buNone/>
            </a:pPr>
            <a:r>
              <a:rPr lang="en-US" dirty="0" smtClean="0"/>
              <a:t>That was then…</a:t>
            </a:r>
          </a:p>
          <a:p>
            <a:endParaRPr lang="en-US" dirty="0"/>
          </a:p>
          <a:p>
            <a:pPr marL="0" indent="0">
              <a:buNone/>
            </a:pPr>
            <a:endParaRPr lang="en-US" dirty="0" smtClean="0"/>
          </a:p>
          <a:p>
            <a:pPr marL="0" indent="0">
              <a:buNone/>
            </a:pPr>
            <a:r>
              <a:rPr lang="en-US" dirty="0" smtClean="0"/>
              <a:t>This is Now!</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2430" y="1438752"/>
            <a:ext cx="1672242" cy="161943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0001" y="3563037"/>
            <a:ext cx="2685143" cy="2819400"/>
          </a:xfrm>
          <a:prstGeom prst="rect">
            <a:avLst/>
          </a:prstGeom>
        </p:spPr>
      </p:pic>
    </p:spTree>
    <p:extLst>
      <p:ext uri="{BB962C8B-B14F-4D97-AF65-F5344CB8AC3E}">
        <p14:creationId xmlns:p14="http://schemas.microsoft.com/office/powerpoint/2010/main" val="13202884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75574248"/>
              </p:ext>
            </p:extLst>
          </p:nvPr>
        </p:nvGraphicFramePr>
        <p:xfrm>
          <a:off x="228599" y="1447800"/>
          <a:ext cx="9774705" cy="3200400"/>
        </p:xfrm>
        <a:graphic>
          <a:graphicData uri="http://schemas.openxmlformats.org/presentationml/2006/ole">
            <mc:AlternateContent xmlns:mc="http://schemas.openxmlformats.org/markup-compatibility/2006">
              <mc:Choice xmlns:v="urn:schemas-microsoft-com:vml" Requires="v">
                <p:oleObj spid="_x0000_s2053" name="Document" r:id="rId4" imgW="8228555" imgH="2693369" progId="Word.Document.12">
                  <p:embed/>
                </p:oleObj>
              </mc:Choice>
              <mc:Fallback>
                <p:oleObj name="Document" r:id="rId4" imgW="8228555" imgH="2693369" progId="Word.Document.12">
                  <p:embed/>
                  <p:pic>
                    <p:nvPicPr>
                      <p:cNvPr id="0" name=""/>
                      <p:cNvPicPr/>
                      <p:nvPr/>
                    </p:nvPicPr>
                    <p:blipFill>
                      <a:blip r:embed="rId5"/>
                      <a:stretch>
                        <a:fillRect/>
                      </a:stretch>
                    </p:blipFill>
                    <p:spPr>
                      <a:xfrm>
                        <a:off x="228599" y="1447800"/>
                        <a:ext cx="9774705" cy="3200400"/>
                      </a:xfrm>
                      <a:prstGeom prst="rect">
                        <a:avLst/>
                      </a:prstGeom>
                    </p:spPr>
                  </p:pic>
                </p:oleObj>
              </mc:Fallback>
            </mc:AlternateContent>
          </a:graphicData>
        </a:graphic>
      </p:graphicFrame>
    </p:spTree>
    <p:extLst>
      <p:ext uri="{BB962C8B-B14F-4D97-AF65-F5344CB8AC3E}">
        <p14:creationId xmlns:p14="http://schemas.microsoft.com/office/powerpoint/2010/main" val="353005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228600"/>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lgn="ctr">
              <a:spcBef>
                <a:spcPct val="50000"/>
              </a:spcBef>
            </a:pPr>
            <a:r>
              <a:rPr lang="en-US" altLang="en-US" sz="4000" b="1" dirty="0" smtClean="0">
                <a:latin typeface="Calibri" panose="020F0502020204030204" pitchFamily="34" charset="0"/>
              </a:rPr>
              <a:t>IRP Peer </a:t>
            </a:r>
            <a:r>
              <a:rPr lang="en-US" altLang="en-US" sz="4000" b="1" dirty="0">
                <a:latin typeface="Calibri" panose="020F0502020204030204" pitchFamily="34" charset="0"/>
              </a:rPr>
              <a:t>Review </a:t>
            </a:r>
            <a:r>
              <a:rPr lang="en-US" altLang="en-US" sz="4000" b="1" dirty="0" smtClean="0">
                <a:latin typeface="Calibri" panose="020F0502020204030204" pitchFamily="34" charset="0"/>
              </a:rPr>
              <a:t>Team</a:t>
            </a:r>
            <a:endParaRPr lang="en-US" altLang="en-US" sz="4000" b="1" dirty="0">
              <a:latin typeface="Calibri" panose="020F0502020204030204" pitchFamily="34" charset="0"/>
            </a:endParaRPr>
          </a:p>
        </p:txBody>
      </p:sp>
      <p:sp>
        <p:nvSpPr>
          <p:cNvPr id="7171" name="Text Box 3"/>
          <p:cNvSpPr txBox="1">
            <a:spLocks noChangeArrowheads="1"/>
          </p:cNvSpPr>
          <p:nvPr/>
        </p:nvSpPr>
        <p:spPr bwMode="auto">
          <a:xfrm>
            <a:off x="304800" y="13716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48" charset="-128"/>
              </a:defRPr>
            </a:lvl1pPr>
            <a:lvl2pPr marL="742950" indent="-285750">
              <a:defRPr sz="2400">
                <a:solidFill>
                  <a:schemeClr val="tx1"/>
                </a:solidFill>
                <a:latin typeface="Arial" charset="0"/>
                <a:ea typeface="ＭＳ Ｐゴシック" pitchFamily="48" charset="-128"/>
              </a:defRPr>
            </a:lvl2pPr>
            <a:lvl3pPr marL="1143000" indent="-228600">
              <a:defRPr sz="2400">
                <a:solidFill>
                  <a:schemeClr val="tx1"/>
                </a:solidFill>
                <a:latin typeface="Arial" charset="0"/>
                <a:ea typeface="ＭＳ Ｐゴシック" pitchFamily="48" charset="-128"/>
              </a:defRPr>
            </a:lvl3pPr>
            <a:lvl4pPr marL="1600200" indent="-228600">
              <a:defRPr sz="2400">
                <a:solidFill>
                  <a:schemeClr val="tx1"/>
                </a:solidFill>
                <a:latin typeface="Arial" charset="0"/>
                <a:ea typeface="ＭＳ Ｐゴシック" pitchFamily="48" charset="-128"/>
              </a:defRPr>
            </a:lvl4pPr>
            <a:lvl5pPr marL="2057400" indent="-228600">
              <a:defRPr sz="2400">
                <a:solidFill>
                  <a:schemeClr val="tx1"/>
                </a:solidFill>
                <a:latin typeface="Arial" charset="0"/>
                <a:ea typeface="ＭＳ Ｐゴシック" pitchFamily="48"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48"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48"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48"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48" charset="-128"/>
              </a:defRPr>
            </a:lvl9pPr>
          </a:lstStyle>
          <a:p>
            <a:pPr>
              <a:spcBef>
                <a:spcPct val="50000"/>
              </a:spcBef>
              <a:buClr>
                <a:srgbClr val="FF0000"/>
              </a:buClr>
              <a:buSzPct val="75000"/>
              <a:buFont typeface="Wingdings" pitchFamily="2" charset="2"/>
              <a:buNone/>
            </a:pPr>
            <a:endParaRPr lang="en-US" altLang="en-US" sz="2800"/>
          </a:p>
        </p:txBody>
      </p:sp>
      <p:sp>
        <p:nvSpPr>
          <p:cNvPr id="3077" name="Rectangle 7"/>
          <p:cNvSpPr>
            <a:spLocks noGrp="1" noChangeArrowheads="1"/>
          </p:cNvSpPr>
          <p:nvPr>
            <p:ph idx="1"/>
          </p:nvPr>
        </p:nvSpPr>
        <p:spPr>
          <a:xfrm>
            <a:off x="340895" y="1219200"/>
            <a:ext cx="8915400" cy="5133713"/>
          </a:xfrm>
        </p:spPr>
        <p:txBody>
          <a:bodyPr>
            <a:spAutoFit/>
          </a:bodyPr>
          <a:lstStyle/>
          <a:p>
            <a:pPr>
              <a:spcBef>
                <a:spcPts val="0"/>
              </a:spcBef>
              <a:defRPr/>
            </a:pPr>
            <a:r>
              <a:rPr lang="en-US" dirty="0" smtClean="0">
                <a:latin typeface="Calibri" panose="020F0502020204030204" pitchFamily="34" charset="0"/>
              </a:rPr>
              <a:t>Peer reviews are conducted by a review team from the Peer Review Committee </a:t>
            </a:r>
            <a:r>
              <a:rPr lang="en-US" dirty="0" smtClean="0">
                <a:latin typeface="Calibri" panose="020F0502020204030204" pitchFamily="34" charset="0"/>
                <a:cs typeface="Times New Roman" pitchFamily="18" charset="0"/>
              </a:rPr>
              <a:t>(</a:t>
            </a:r>
            <a:r>
              <a:rPr lang="en-US" dirty="0">
                <a:latin typeface="Calibri" panose="020F0502020204030204" pitchFamily="34" charset="0"/>
                <a:cs typeface="Times New Roman" pitchFamily="18" charset="0"/>
              </a:rPr>
              <a:t>from the jurisdiction’s region when possible)</a:t>
            </a:r>
            <a:r>
              <a:rPr lang="en-US" dirty="0" smtClean="0">
                <a:latin typeface="Calibri" panose="020F0502020204030204" pitchFamily="34" charset="0"/>
              </a:rPr>
              <a:t>, consisting of:</a:t>
            </a:r>
          </a:p>
          <a:p>
            <a:pPr>
              <a:spcBef>
                <a:spcPts val="0"/>
              </a:spcBef>
              <a:defRPr/>
            </a:pPr>
            <a:endParaRPr lang="en-US" dirty="0">
              <a:latin typeface="Calibri" panose="020F0502020204030204" pitchFamily="34" charset="0"/>
            </a:endParaRPr>
          </a:p>
          <a:p>
            <a:pPr>
              <a:spcBef>
                <a:spcPts val="0"/>
              </a:spcBef>
              <a:defRPr/>
            </a:pPr>
            <a:r>
              <a:rPr lang="en-US" dirty="0" smtClean="0">
                <a:latin typeface="Calibri" panose="020F0502020204030204" pitchFamily="34" charset="0"/>
                <a:cs typeface="Times New Roman" pitchFamily="18" charset="0"/>
              </a:rPr>
              <a:t>One (1) administrative representative;</a:t>
            </a:r>
          </a:p>
          <a:p>
            <a:pPr>
              <a:spcBef>
                <a:spcPts val="0"/>
              </a:spcBef>
              <a:defRPr/>
            </a:pPr>
            <a:endParaRPr lang="en-US" dirty="0" smtClean="0">
              <a:latin typeface="Calibri" panose="020F0502020204030204" pitchFamily="34" charset="0"/>
              <a:cs typeface="Times New Roman" pitchFamily="18" charset="0"/>
            </a:endParaRPr>
          </a:p>
          <a:p>
            <a:pPr>
              <a:spcBef>
                <a:spcPts val="0"/>
              </a:spcBef>
              <a:defRPr/>
            </a:pPr>
            <a:r>
              <a:rPr lang="en-US" dirty="0" smtClean="0">
                <a:latin typeface="Calibri" panose="020F0502020204030204" pitchFamily="34" charset="0"/>
                <a:cs typeface="Times New Roman" pitchFamily="18" charset="0"/>
              </a:rPr>
              <a:t>One (1) audit representative; and</a:t>
            </a:r>
          </a:p>
          <a:p>
            <a:pPr>
              <a:spcBef>
                <a:spcPts val="0"/>
              </a:spcBef>
              <a:defRPr/>
            </a:pPr>
            <a:endParaRPr lang="en-US" dirty="0">
              <a:latin typeface="Calibri" panose="020F0502020204030204" pitchFamily="34" charset="0"/>
              <a:cs typeface="Times New Roman" pitchFamily="18" charset="0"/>
            </a:endParaRPr>
          </a:p>
          <a:p>
            <a:pPr>
              <a:spcBef>
                <a:spcPts val="0"/>
              </a:spcBef>
              <a:defRPr/>
            </a:pPr>
            <a:r>
              <a:rPr lang="en-US" dirty="0" smtClean="0">
                <a:latin typeface="Calibri" panose="020F0502020204030204" pitchFamily="34" charset="0"/>
                <a:cs typeface="Times New Roman" pitchFamily="18" charset="0"/>
              </a:rPr>
              <a:t>One (1) IRP staff representative</a:t>
            </a:r>
          </a:p>
          <a:p>
            <a:pPr marL="746125" indent="-349250" eaLnBrk="1" hangingPunct="1">
              <a:lnSpc>
                <a:spcPct val="90000"/>
              </a:lnSpc>
              <a:defRPr/>
            </a:pPr>
            <a:endParaRPr lang="en-US" sz="3600" dirty="0" smtClean="0">
              <a:latin typeface="Calibri" panose="020F0502020204030204" pitchFamily="34" charset="0"/>
            </a:endParaRPr>
          </a:p>
        </p:txBody>
      </p:sp>
    </p:spTree>
    <p:extLst>
      <p:ext uri="{BB962C8B-B14F-4D97-AF65-F5344CB8AC3E}">
        <p14:creationId xmlns:p14="http://schemas.microsoft.com/office/powerpoint/2010/main" val="6388938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52400" y="1447800"/>
            <a:ext cx="9277615" cy="2667000"/>
          </a:xfrm>
          <a:prstGeom prst="rect">
            <a:avLst/>
          </a:prstGeom>
        </p:spPr>
      </p:pic>
    </p:spTree>
    <p:extLst>
      <p:ext uri="{BB962C8B-B14F-4D97-AF65-F5344CB8AC3E}">
        <p14:creationId xmlns:p14="http://schemas.microsoft.com/office/powerpoint/2010/main" val="14921649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8600" y="609600"/>
            <a:ext cx="9045987" cy="4925750"/>
          </a:xfrm>
          <a:prstGeom prst="rect">
            <a:avLst/>
          </a:prstGeom>
        </p:spPr>
      </p:pic>
    </p:spTree>
    <p:extLst>
      <p:ext uri="{BB962C8B-B14F-4D97-AF65-F5344CB8AC3E}">
        <p14:creationId xmlns:p14="http://schemas.microsoft.com/office/powerpoint/2010/main" val="42712317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TextBox 3"/>
          <p:cNvSpPr txBox="1"/>
          <p:nvPr/>
        </p:nvSpPr>
        <p:spPr>
          <a:xfrm>
            <a:off x="685800" y="523164"/>
            <a:ext cx="45719" cy="5324535"/>
          </a:xfrm>
          <a:prstGeom prst="rect">
            <a:avLst/>
          </a:prstGeom>
          <a:noFill/>
        </p:spPr>
        <p:txBody>
          <a:bodyPr wrap="square" rtlCol="0">
            <a:spAutoFit/>
          </a:bodyPr>
          <a:lstStyle/>
          <a:p>
            <a:r>
              <a:rPr lang="en-US" sz="2000" dirty="0" smtClean="0"/>
              <a:t>S</a:t>
            </a:r>
          </a:p>
          <a:p>
            <a:r>
              <a:rPr lang="en-US" sz="2000" dirty="0" smtClean="0"/>
              <a:t>T</a:t>
            </a:r>
          </a:p>
          <a:p>
            <a:r>
              <a:rPr lang="en-US" sz="2000" dirty="0" smtClean="0"/>
              <a:t>R</a:t>
            </a:r>
          </a:p>
          <a:p>
            <a:r>
              <a:rPr lang="en-US" sz="2000" dirty="0" smtClean="0"/>
              <a:t>I</a:t>
            </a:r>
          </a:p>
          <a:p>
            <a:r>
              <a:rPr lang="en-US" sz="2000" dirty="0" smtClean="0"/>
              <a:t>C</a:t>
            </a:r>
          </a:p>
          <a:p>
            <a:r>
              <a:rPr lang="en-US" sz="2000" dirty="0" smtClean="0"/>
              <a:t>KEN</a:t>
            </a:r>
          </a:p>
          <a:p>
            <a:endParaRPr lang="en-US" sz="2000" dirty="0"/>
          </a:p>
          <a:p>
            <a:r>
              <a:rPr lang="en-US" sz="2000" dirty="0" smtClean="0"/>
              <a:t>LANGUAGE</a:t>
            </a:r>
            <a:endParaRPr lang="en-US" sz="2000" dirty="0"/>
          </a:p>
        </p:txBody>
      </p:sp>
      <p:pic>
        <p:nvPicPr>
          <p:cNvPr id="5" name="Picture 4"/>
          <p:cNvPicPr>
            <a:picLocks noChangeAspect="1"/>
          </p:cNvPicPr>
          <p:nvPr/>
        </p:nvPicPr>
        <p:blipFill>
          <a:blip r:embed="rId2"/>
          <a:stretch>
            <a:fillRect/>
          </a:stretch>
        </p:blipFill>
        <p:spPr>
          <a:xfrm>
            <a:off x="1905000" y="510774"/>
            <a:ext cx="5903360" cy="5349313"/>
          </a:xfrm>
          <a:prstGeom prst="rect">
            <a:avLst/>
          </a:prstGeom>
        </p:spPr>
      </p:pic>
    </p:spTree>
    <p:extLst>
      <p:ext uri="{BB962C8B-B14F-4D97-AF65-F5344CB8AC3E}">
        <p14:creationId xmlns:p14="http://schemas.microsoft.com/office/powerpoint/2010/main" val="28154646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2057400"/>
          </a:xfrm>
        </p:spPr>
        <p:txBody>
          <a:bodyPr/>
          <a:lstStyle/>
          <a:p>
            <a:r>
              <a:rPr lang="en-US" dirty="0" smtClean="0"/>
              <a:t>Where can I find this list of  changes?</a:t>
            </a:r>
            <a:endParaRPr lang="en-US" dirty="0"/>
          </a:p>
        </p:txBody>
      </p:sp>
      <p:sp>
        <p:nvSpPr>
          <p:cNvPr id="3" name="Content Placeholder 2"/>
          <p:cNvSpPr>
            <a:spLocks noGrp="1"/>
          </p:cNvSpPr>
          <p:nvPr>
            <p:ph idx="1"/>
          </p:nvPr>
        </p:nvSpPr>
        <p:spPr>
          <a:xfrm>
            <a:off x="685800" y="2590800"/>
            <a:ext cx="7772400" cy="3159125"/>
          </a:xfrm>
        </p:spPr>
        <p:txBody>
          <a:bodyPr/>
          <a:lstStyle/>
          <a:p>
            <a:pPr marL="0" indent="0" algn="ctr">
              <a:buNone/>
            </a:pPr>
            <a:endParaRPr lang="en-US" dirty="0" smtClean="0"/>
          </a:p>
          <a:p>
            <a:pPr marL="0" indent="0" algn="ctr">
              <a:buNone/>
            </a:pPr>
            <a:r>
              <a:rPr lang="en-US" dirty="0" smtClean="0"/>
              <a:t>Check out the IFTA, Inc. website </a:t>
            </a:r>
            <a:r>
              <a:rPr lang="en-US" b="1" i="1" u="sng" dirty="0" smtClean="0">
                <a:solidFill>
                  <a:srgbClr val="FF0000"/>
                </a:solidFill>
              </a:rPr>
              <a:t>following</a:t>
            </a:r>
            <a:r>
              <a:rPr lang="en-US" dirty="0" smtClean="0"/>
              <a:t> the March 8-10, 2016 PCRC meeting @</a:t>
            </a:r>
            <a:endParaRPr lang="en-US" dirty="0"/>
          </a:p>
          <a:p>
            <a:pPr marL="0" indent="0" algn="ctr">
              <a:buNone/>
            </a:pPr>
            <a:r>
              <a:rPr lang="en-US" sz="6600" dirty="0" smtClean="0"/>
              <a:t>www.iftach.org</a:t>
            </a:r>
            <a:endParaRPr lang="en-US" sz="6600" dirty="0"/>
          </a:p>
        </p:txBody>
      </p:sp>
    </p:spTree>
    <p:extLst>
      <p:ext uri="{BB962C8B-B14F-4D97-AF65-F5344CB8AC3E}">
        <p14:creationId xmlns:p14="http://schemas.microsoft.com/office/powerpoint/2010/main" val="2352715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 371</a:t>
            </a:r>
            <a:endParaRPr lang="en-US" dirty="0"/>
          </a:p>
        </p:txBody>
      </p:sp>
      <p:sp>
        <p:nvSpPr>
          <p:cNvPr id="3" name="Content Placeholder 2"/>
          <p:cNvSpPr>
            <a:spLocks noGrp="1"/>
          </p:cNvSpPr>
          <p:nvPr>
            <p:ph idx="1"/>
          </p:nvPr>
        </p:nvSpPr>
        <p:spPr/>
        <p:txBody>
          <a:bodyPr/>
          <a:lstStyle/>
          <a:p>
            <a:r>
              <a:rPr lang="en-US" dirty="0" smtClean="0"/>
              <a:t>Ballot changes effective July 1, 2013.</a:t>
            </a:r>
          </a:p>
          <a:p>
            <a:r>
              <a:rPr lang="en-US" dirty="0" smtClean="0"/>
              <a:t>Multiple forms of education was provided on the changes affecting Inadequate Records.</a:t>
            </a:r>
          </a:p>
          <a:p>
            <a:r>
              <a:rPr lang="en-US" dirty="0" smtClean="0"/>
              <a:t>Record Reviews.</a:t>
            </a:r>
          </a:p>
          <a:p>
            <a:r>
              <a:rPr lang="en-US" dirty="0" smtClean="0"/>
              <a:t>Compliance guide changes that allows review both pre and post audits sample audits.</a:t>
            </a:r>
          </a:p>
          <a:p>
            <a:endParaRPr lang="en-US" dirty="0"/>
          </a:p>
        </p:txBody>
      </p:sp>
    </p:spTree>
    <p:extLst>
      <p:ext uri="{BB962C8B-B14F-4D97-AF65-F5344CB8AC3E}">
        <p14:creationId xmlns:p14="http://schemas.microsoft.com/office/powerpoint/2010/main" val="971860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 400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Effective January 1, 2016</a:t>
            </a:r>
          </a:p>
          <a:p>
            <a:pPr>
              <a:buFont typeface="Arial" panose="020B0604020202020204" pitchFamily="34" charset="0"/>
              <a:buChar char="•"/>
            </a:pPr>
            <a:r>
              <a:rPr lang="en-US" dirty="0" smtClean="0"/>
              <a:t>Primary Changes</a:t>
            </a:r>
          </a:p>
          <a:p>
            <a:pPr lvl="1">
              <a:buFont typeface="Arial" panose="020B0604020202020204" pitchFamily="34" charset="0"/>
              <a:buChar char="•"/>
            </a:pPr>
            <a:r>
              <a:rPr lang="en-US" dirty="0" smtClean="0"/>
              <a:t>Reference to Estimated Distance was removed from the Plan.</a:t>
            </a:r>
          </a:p>
          <a:p>
            <a:pPr lvl="1">
              <a:buFont typeface="Arial" panose="020B0604020202020204" pitchFamily="34" charset="0"/>
              <a:buChar char="•"/>
            </a:pPr>
            <a:r>
              <a:rPr lang="en-US" dirty="0" smtClean="0"/>
              <a:t>Combined APM Sections 504 and 505 to refer to auditing actual distance.</a:t>
            </a:r>
          </a:p>
          <a:p>
            <a:pPr lvl="1">
              <a:buFont typeface="Arial" panose="020B0604020202020204" pitchFamily="34" charset="0"/>
              <a:buChar char="•"/>
            </a:pPr>
            <a:r>
              <a:rPr lang="en-US" dirty="0" smtClean="0"/>
              <a:t>Clarification that properly reported APVD distance is not auditable</a:t>
            </a:r>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p:txBody>
      </p:sp>
      <p:sp>
        <p:nvSpPr>
          <p:cNvPr id="4" name="Rectangle 3"/>
          <p:cNvSpPr/>
          <p:nvPr/>
        </p:nvSpPr>
        <p:spPr>
          <a:xfrm>
            <a:off x="2438400" y="4724400"/>
            <a:ext cx="4572000" cy="954107"/>
          </a:xfrm>
          <a:prstGeom prst="rect">
            <a:avLst/>
          </a:prstGeom>
        </p:spPr>
        <p:txBody>
          <a:bodyPr>
            <a:spAutoFit/>
          </a:bodyPr>
          <a:lstStyle/>
          <a:p>
            <a:endParaRPr lang="en-US" sz="2800" dirty="0" smtClean="0">
              <a:solidFill>
                <a:srgbClr val="000000"/>
              </a:solidFill>
              <a:latin typeface="Arial" panose="020B0604020202020204" pitchFamily="34" charset="0"/>
            </a:endParaRPr>
          </a:p>
          <a:p>
            <a:r>
              <a:rPr lang="en-US" sz="2800" dirty="0" smtClean="0">
                <a:solidFill>
                  <a:srgbClr val="000000"/>
                </a:solidFill>
                <a:latin typeface="Arial" panose="020B0604020202020204" pitchFamily="34" charset="0"/>
              </a:rPr>
              <a:t> </a:t>
            </a:r>
            <a:endParaRPr lang="en-US" dirty="0"/>
          </a:p>
        </p:txBody>
      </p:sp>
    </p:spTree>
    <p:extLst>
      <p:ext uri="{BB962C8B-B14F-4D97-AF65-F5344CB8AC3E}">
        <p14:creationId xmlns:p14="http://schemas.microsoft.com/office/powerpoint/2010/main" val="2792820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46383"/>
            <a:ext cx="9144000" cy="914400"/>
          </a:xfrm>
          <a:noFill/>
        </p:spPr>
        <p:txBody>
          <a:bodyPr/>
          <a:lstStyle/>
          <a:p>
            <a:pPr eaLnBrk="1" hangingPunct="1"/>
            <a:r>
              <a:rPr lang="en-US" altLang="en-US" sz="4000" b="1" dirty="0">
                <a:solidFill>
                  <a:schemeClr val="tx1"/>
                </a:solidFill>
                <a:latin typeface="Calibri" panose="020F0502020204030204" pitchFamily="34" charset="0"/>
              </a:rPr>
              <a:t>Top </a:t>
            </a:r>
            <a:r>
              <a:rPr lang="en-US" altLang="en-US" sz="4000" b="1" dirty="0" smtClean="0">
                <a:solidFill>
                  <a:schemeClr val="tx1"/>
                </a:solidFill>
                <a:latin typeface="Calibri" panose="020F0502020204030204" pitchFamily="34" charset="0"/>
              </a:rPr>
              <a:t>IRP Findings </a:t>
            </a:r>
          </a:p>
        </p:txBody>
      </p:sp>
      <p:sp>
        <p:nvSpPr>
          <p:cNvPr id="26627" name="Rectangle 3"/>
          <p:cNvSpPr>
            <a:spLocks noGrp="1" noChangeArrowheads="1"/>
          </p:cNvSpPr>
          <p:nvPr>
            <p:ph idx="1"/>
          </p:nvPr>
        </p:nvSpPr>
        <p:spPr>
          <a:xfrm>
            <a:off x="340895" y="1168301"/>
            <a:ext cx="8686800" cy="5675400"/>
          </a:xfrm>
        </p:spPr>
        <p:txBody>
          <a:bodyPr>
            <a:spAutoFit/>
          </a:bodyPr>
          <a:lstStyle/>
          <a:p>
            <a:pPr eaLnBrk="1" hangingPunct="1">
              <a:lnSpc>
                <a:spcPct val="80000"/>
              </a:lnSpc>
            </a:pPr>
            <a:r>
              <a:rPr lang="en-US" b="1" dirty="0">
                <a:latin typeface="Calibri" panose="020F0502020204030204" pitchFamily="34" charset="0"/>
              </a:rPr>
              <a:t>Section </a:t>
            </a:r>
            <a:r>
              <a:rPr lang="en-US" b="1" dirty="0" smtClean="0">
                <a:latin typeface="Calibri" panose="020F0502020204030204" pitchFamily="34" charset="0"/>
              </a:rPr>
              <a:t>1055, </a:t>
            </a:r>
            <a:r>
              <a:rPr lang="en-US" b="1" dirty="0">
                <a:latin typeface="Calibri" panose="020F0502020204030204" pitchFamily="34" charset="0"/>
              </a:rPr>
              <a:t>Audit </a:t>
            </a:r>
            <a:r>
              <a:rPr lang="en-US" b="1" dirty="0" smtClean="0">
                <a:latin typeface="Calibri" panose="020F0502020204030204" pitchFamily="34" charset="0"/>
              </a:rPr>
              <a:t>Reports </a:t>
            </a:r>
          </a:p>
          <a:p>
            <a:pPr lvl="1"/>
            <a:r>
              <a:rPr lang="en-US" dirty="0" smtClean="0"/>
              <a:t>Jurisdiction is not submitting </a:t>
            </a:r>
            <a:r>
              <a:rPr lang="en-US" dirty="0"/>
              <a:t>the Interjurisdictional audit reports to affected jurisdictions at the time the registrant audit report is sent with the base jurisdiction’s customary </a:t>
            </a:r>
            <a:r>
              <a:rPr lang="en-US" dirty="0" smtClean="0"/>
              <a:t>notification </a:t>
            </a:r>
            <a:r>
              <a:rPr lang="en-US" dirty="0"/>
              <a:t>which signifies the beginning of the registrant’s appeal period</a:t>
            </a:r>
          </a:p>
          <a:p>
            <a:pPr eaLnBrk="1" hangingPunct="1">
              <a:lnSpc>
                <a:spcPct val="80000"/>
              </a:lnSpc>
            </a:pPr>
            <a:endParaRPr lang="en-US" sz="1000" dirty="0" smtClean="0">
              <a:latin typeface="Calibri" panose="020F0502020204030204" pitchFamily="34" charset="0"/>
            </a:endParaRPr>
          </a:p>
          <a:p>
            <a:pPr>
              <a:lnSpc>
                <a:spcPct val="80000"/>
              </a:lnSpc>
            </a:pPr>
            <a:r>
              <a:rPr lang="en-US" altLang="en-US" b="1" dirty="0">
                <a:latin typeface="Calibri" panose="020F0502020204030204" pitchFamily="34" charset="0"/>
              </a:rPr>
              <a:t>Section 1025, Frequency of </a:t>
            </a:r>
            <a:r>
              <a:rPr lang="en-US" altLang="en-US" b="1" dirty="0" smtClean="0">
                <a:latin typeface="Calibri" panose="020F0502020204030204" pitchFamily="34" charset="0"/>
              </a:rPr>
              <a:t>Audits</a:t>
            </a:r>
          </a:p>
          <a:p>
            <a:pPr lvl="1">
              <a:lnSpc>
                <a:spcPct val="80000"/>
              </a:lnSpc>
            </a:pPr>
            <a:r>
              <a:rPr lang="en-US" altLang="en-US" smtClean="0">
                <a:latin typeface="Calibri" panose="020F0502020204030204" pitchFamily="34" charset="0"/>
              </a:rPr>
              <a:t>J</a:t>
            </a:r>
            <a:r>
              <a:rPr lang="en-US" smtClean="0">
                <a:latin typeface="Calibri" panose="020F0502020204030204" pitchFamily="34" charset="0"/>
              </a:rPr>
              <a:t>urisdiction </a:t>
            </a:r>
            <a:r>
              <a:rPr lang="en-US" dirty="0">
                <a:latin typeface="Calibri" panose="020F0502020204030204" pitchFamily="34" charset="0"/>
              </a:rPr>
              <a:t>did not complete audits equivalent to an average of 3% per year.</a:t>
            </a:r>
          </a:p>
          <a:p>
            <a:pPr eaLnBrk="1" hangingPunct="1">
              <a:lnSpc>
                <a:spcPct val="80000"/>
              </a:lnSpc>
            </a:pPr>
            <a:endParaRPr lang="en-US" dirty="0" smtClean="0">
              <a:latin typeface="Calibri" panose="020F0502020204030204" pitchFamily="34" charset="0"/>
            </a:endParaRPr>
          </a:p>
          <a:p>
            <a:pPr marL="0" indent="0" eaLnBrk="1" hangingPunct="1">
              <a:lnSpc>
                <a:spcPct val="80000"/>
              </a:lnSpc>
              <a:buNone/>
            </a:pPr>
            <a:endParaRPr lang="en-US" dirty="0" smtClean="0">
              <a:latin typeface="Calibri" panose="020F0502020204030204" pitchFamily="34" charset="0"/>
            </a:endParaRPr>
          </a:p>
        </p:txBody>
      </p:sp>
    </p:spTree>
    <p:extLst>
      <p:ext uri="{BB962C8B-B14F-4D97-AF65-F5344CB8AC3E}">
        <p14:creationId xmlns:p14="http://schemas.microsoft.com/office/powerpoint/2010/main" val="160298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46383"/>
            <a:ext cx="9144000" cy="914400"/>
          </a:xfrm>
          <a:noFill/>
        </p:spPr>
        <p:txBody>
          <a:bodyPr/>
          <a:lstStyle/>
          <a:p>
            <a:pPr eaLnBrk="1" hangingPunct="1"/>
            <a:r>
              <a:rPr lang="en-US" altLang="en-US" sz="4000" b="1" dirty="0">
                <a:solidFill>
                  <a:schemeClr val="tx1"/>
                </a:solidFill>
                <a:latin typeface="Calibri" panose="020F0502020204030204" pitchFamily="34" charset="0"/>
              </a:rPr>
              <a:t>Top </a:t>
            </a:r>
            <a:r>
              <a:rPr lang="en-US" altLang="en-US" sz="4000" b="1" dirty="0" smtClean="0">
                <a:solidFill>
                  <a:schemeClr val="tx1"/>
                </a:solidFill>
                <a:latin typeface="Calibri" panose="020F0502020204030204" pitchFamily="34" charset="0"/>
              </a:rPr>
              <a:t>IRP Findings </a:t>
            </a:r>
          </a:p>
        </p:txBody>
      </p:sp>
      <p:sp>
        <p:nvSpPr>
          <p:cNvPr id="26627" name="Rectangle 3"/>
          <p:cNvSpPr>
            <a:spLocks noGrp="1" noChangeArrowheads="1"/>
          </p:cNvSpPr>
          <p:nvPr>
            <p:ph idx="1"/>
          </p:nvPr>
        </p:nvSpPr>
        <p:spPr>
          <a:xfrm>
            <a:off x="609600" y="1638109"/>
            <a:ext cx="8686800" cy="5219891"/>
          </a:xfrm>
        </p:spPr>
        <p:txBody>
          <a:bodyPr>
            <a:spAutoFit/>
          </a:bodyPr>
          <a:lstStyle/>
          <a:p>
            <a:pPr eaLnBrk="1" hangingPunct="1">
              <a:lnSpc>
                <a:spcPct val="80000"/>
              </a:lnSpc>
            </a:pPr>
            <a:r>
              <a:rPr lang="en-US" b="1" dirty="0">
                <a:latin typeface="Calibri" panose="020F0502020204030204" pitchFamily="34" charset="0"/>
              </a:rPr>
              <a:t>Section </a:t>
            </a:r>
            <a:r>
              <a:rPr lang="en-US" b="1" dirty="0" smtClean="0">
                <a:latin typeface="Calibri" panose="020F0502020204030204" pitchFamily="34" charset="0"/>
              </a:rPr>
              <a:t>1050 – Netting Audit Adjustments</a:t>
            </a:r>
          </a:p>
          <a:p>
            <a:pPr lvl="1"/>
            <a:r>
              <a:rPr lang="en-US" dirty="0" smtClean="0"/>
              <a:t>Jurisdiction does </a:t>
            </a:r>
            <a:r>
              <a:rPr lang="en-US" dirty="0"/>
              <a:t>not consistently transmit the appropriate fees changes to the affected member jurisdictions with 30 calendar days following the transmittal period during which the collection was made.</a:t>
            </a:r>
          </a:p>
          <a:p>
            <a:pPr eaLnBrk="1" hangingPunct="1">
              <a:lnSpc>
                <a:spcPct val="80000"/>
              </a:lnSpc>
            </a:pPr>
            <a:endParaRPr lang="en-US" sz="1000" dirty="0" smtClean="0">
              <a:latin typeface="Calibri" panose="020F0502020204030204" pitchFamily="34" charset="0"/>
            </a:endParaRPr>
          </a:p>
          <a:p>
            <a:pPr>
              <a:lnSpc>
                <a:spcPct val="80000"/>
              </a:lnSpc>
            </a:pPr>
            <a:r>
              <a:rPr lang="en-US" altLang="en-US" b="1" dirty="0">
                <a:latin typeface="Calibri" panose="020F0502020204030204" pitchFamily="34" charset="0"/>
              </a:rPr>
              <a:t>Section </a:t>
            </a:r>
            <a:r>
              <a:rPr lang="en-US" altLang="en-US" b="1" dirty="0" smtClean="0">
                <a:latin typeface="Calibri" panose="020F0502020204030204" pitchFamily="34" charset="0"/>
              </a:rPr>
              <a:t>APM 601 - Audit Report</a:t>
            </a:r>
          </a:p>
          <a:p>
            <a:pPr lvl="1">
              <a:lnSpc>
                <a:spcPct val="80000"/>
              </a:lnSpc>
            </a:pPr>
            <a:r>
              <a:rPr lang="en-US" dirty="0" smtClean="0"/>
              <a:t>Required information not included </a:t>
            </a:r>
            <a:endParaRPr lang="en-US" dirty="0"/>
          </a:p>
          <a:p>
            <a:pPr lvl="1">
              <a:lnSpc>
                <a:spcPct val="80000"/>
              </a:lnSpc>
            </a:pPr>
            <a:endParaRPr lang="en-US" dirty="0">
              <a:latin typeface="Calibri" panose="020F0502020204030204" pitchFamily="34" charset="0"/>
            </a:endParaRPr>
          </a:p>
          <a:p>
            <a:pPr eaLnBrk="1" hangingPunct="1">
              <a:lnSpc>
                <a:spcPct val="80000"/>
              </a:lnSpc>
            </a:pPr>
            <a:endParaRPr lang="en-US" dirty="0" smtClean="0">
              <a:latin typeface="Calibri" panose="020F0502020204030204" pitchFamily="34" charset="0"/>
            </a:endParaRPr>
          </a:p>
          <a:p>
            <a:pPr marL="0" indent="0" eaLnBrk="1" hangingPunct="1">
              <a:lnSpc>
                <a:spcPct val="80000"/>
              </a:lnSpc>
              <a:buNone/>
            </a:pPr>
            <a:endParaRPr lang="en-US" dirty="0" smtClean="0">
              <a:latin typeface="Calibri" panose="020F0502020204030204" pitchFamily="34" charset="0"/>
            </a:endParaRPr>
          </a:p>
        </p:txBody>
      </p:sp>
    </p:spTree>
    <p:extLst>
      <p:ext uri="{BB962C8B-B14F-4D97-AF65-F5344CB8AC3E}">
        <p14:creationId xmlns:p14="http://schemas.microsoft.com/office/powerpoint/2010/main" val="2772331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2"/>
          <p:cNvSpPr>
            <a:spLocks noGrp="1"/>
          </p:cNvSpPr>
          <p:nvPr>
            <p:ph type="title"/>
          </p:nvPr>
        </p:nvSpPr>
        <p:spPr>
          <a:xfrm>
            <a:off x="533400" y="308727"/>
            <a:ext cx="7924800" cy="1905000"/>
          </a:xfrm>
        </p:spPr>
        <p:txBody>
          <a:bodyPr/>
          <a:lstStyle/>
          <a:p>
            <a:r>
              <a:rPr lang="en-US" altLang="en-US" dirty="0" smtClean="0">
                <a:solidFill>
                  <a:srgbClr val="FF3300"/>
                </a:solidFill>
              </a:rPr>
              <a:t/>
            </a:r>
            <a:br>
              <a:rPr lang="en-US" altLang="en-US" dirty="0" smtClean="0">
                <a:solidFill>
                  <a:srgbClr val="FF3300"/>
                </a:solidFill>
              </a:rPr>
            </a:br>
            <a:r>
              <a:rPr lang="en-US" altLang="en-US" dirty="0" smtClean="0">
                <a:solidFill>
                  <a:srgbClr val="FF3300"/>
                </a:solidFill>
              </a:rPr>
              <a:t/>
            </a:r>
            <a:br>
              <a:rPr lang="en-US" altLang="en-US" dirty="0" smtClean="0">
                <a:solidFill>
                  <a:srgbClr val="FF3300"/>
                </a:solidFill>
              </a:rPr>
            </a:br>
            <a:r>
              <a:rPr lang="en-US" altLang="en-US" sz="3600" b="1" i="1" dirty="0"/>
              <a:t>IRP Jurisdictions for review in 2016</a:t>
            </a:r>
            <a:r>
              <a:rPr lang="en-US" altLang="en-US" sz="3600" dirty="0" smtClean="0">
                <a:solidFill>
                  <a:srgbClr val="FF3300"/>
                </a:solidFill>
              </a:rPr>
              <a:t/>
            </a:r>
            <a:br>
              <a:rPr lang="en-US" altLang="en-US" sz="3600" dirty="0" smtClean="0">
                <a:solidFill>
                  <a:srgbClr val="FF3300"/>
                </a:solidFill>
              </a:rPr>
            </a:br>
            <a:r>
              <a:rPr lang="en-US" altLang="en-US" dirty="0" smtClean="0">
                <a:solidFill>
                  <a:srgbClr val="FF3300"/>
                </a:solidFill>
              </a:rPr>
              <a:t>	</a:t>
            </a:r>
            <a:r>
              <a:rPr lang="en-US" altLang="en-US" sz="4000" i="1" dirty="0" smtClean="0">
                <a:latin typeface="French Script MT" panose="03020402040607040605" pitchFamily="66" charset="0"/>
              </a:rPr>
              <a:t/>
            </a:r>
            <a:br>
              <a:rPr lang="en-US" altLang="en-US" sz="4000" i="1" dirty="0" smtClean="0">
                <a:latin typeface="French Script MT" panose="03020402040607040605" pitchFamily="66" charset="0"/>
              </a:rPr>
            </a:br>
            <a:r>
              <a:rPr lang="en-US" altLang="en-US" sz="2800" b="1" i="1" dirty="0" smtClean="0"/>
              <a:t/>
            </a:r>
            <a:br>
              <a:rPr lang="en-US" altLang="en-US" sz="2800" b="1" i="1" dirty="0" smtClean="0"/>
            </a:br>
            <a:endParaRPr lang="en-US" altLang="en-US" sz="2800" b="1" dirty="0" smtClean="0"/>
          </a:p>
        </p:txBody>
      </p:sp>
      <p:sp>
        <p:nvSpPr>
          <p:cNvPr id="4" name="Content Placeholder 3"/>
          <p:cNvSpPr>
            <a:spLocks noGrp="1"/>
          </p:cNvSpPr>
          <p:nvPr>
            <p:ph sz="half" idx="1"/>
          </p:nvPr>
        </p:nvSpPr>
        <p:spPr>
          <a:xfrm>
            <a:off x="923925" y="2213727"/>
            <a:ext cx="3810000" cy="4382336"/>
          </a:xfrm>
        </p:spPr>
        <p:txBody>
          <a:bodyPr/>
          <a:lstStyle/>
          <a:p>
            <a:pPr>
              <a:defRPr/>
            </a:pPr>
            <a:r>
              <a:rPr lang="en-US" i="1" dirty="0" smtClean="0"/>
              <a:t>Connecticut</a:t>
            </a:r>
          </a:p>
          <a:p>
            <a:pPr>
              <a:defRPr/>
            </a:pPr>
            <a:r>
              <a:rPr lang="en-US" i="1" dirty="0" smtClean="0"/>
              <a:t>District of Columbia</a:t>
            </a:r>
          </a:p>
          <a:p>
            <a:pPr>
              <a:defRPr/>
            </a:pPr>
            <a:r>
              <a:rPr lang="en-US" i="1" dirty="0" smtClean="0"/>
              <a:t>Florida</a:t>
            </a:r>
          </a:p>
          <a:p>
            <a:pPr>
              <a:defRPr/>
            </a:pPr>
            <a:r>
              <a:rPr lang="en-US" i="1" dirty="0" smtClean="0"/>
              <a:t>Idaho</a:t>
            </a:r>
          </a:p>
          <a:p>
            <a:pPr>
              <a:defRPr/>
            </a:pPr>
            <a:r>
              <a:rPr lang="en-US" i="1" dirty="0" smtClean="0"/>
              <a:t>Maryland</a:t>
            </a:r>
          </a:p>
          <a:p>
            <a:pPr>
              <a:defRPr/>
            </a:pPr>
            <a:r>
              <a:rPr lang="en-US" i="1" dirty="0" smtClean="0"/>
              <a:t>Minnesota</a:t>
            </a:r>
          </a:p>
          <a:p>
            <a:pPr marL="0" indent="0">
              <a:buFontTx/>
              <a:buNone/>
              <a:defRPr/>
            </a:pPr>
            <a:endParaRPr lang="en-US" i="1" dirty="0" smtClean="0"/>
          </a:p>
        </p:txBody>
      </p:sp>
      <p:sp>
        <p:nvSpPr>
          <p:cNvPr id="40964" name="Content Placeholder 7"/>
          <p:cNvSpPr>
            <a:spLocks noGrp="1"/>
          </p:cNvSpPr>
          <p:nvPr>
            <p:ph sz="half" idx="2"/>
          </p:nvPr>
        </p:nvSpPr>
        <p:spPr>
          <a:xfrm>
            <a:off x="4648200" y="2213727"/>
            <a:ext cx="4572000" cy="3749675"/>
          </a:xfrm>
        </p:spPr>
        <p:txBody>
          <a:bodyPr/>
          <a:lstStyle/>
          <a:p>
            <a:r>
              <a:rPr lang="en-US" altLang="en-US" dirty="0" smtClean="0"/>
              <a:t>Oklahoma</a:t>
            </a:r>
          </a:p>
          <a:p>
            <a:r>
              <a:rPr lang="en-US" altLang="en-US" dirty="0" smtClean="0"/>
              <a:t>South Dakota</a:t>
            </a:r>
          </a:p>
          <a:p>
            <a:r>
              <a:rPr lang="en-US" altLang="en-US" dirty="0" smtClean="0"/>
              <a:t>Tennessee</a:t>
            </a:r>
          </a:p>
          <a:p>
            <a:r>
              <a:rPr lang="en-US" altLang="en-US" dirty="0" smtClean="0"/>
              <a:t>Utah</a:t>
            </a:r>
          </a:p>
          <a:p>
            <a:r>
              <a:rPr lang="en-US" altLang="en-US" dirty="0" smtClean="0"/>
              <a:t>Virginia</a:t>
            </a:r>
          </a:p>
        </p:txBody>
      </p:sp>
      <p:pic>
        <p:nvPicPr>
          <p:cNvPr id="40965" name="Picture 6" descr="http://www.iftach.org/image/iftatest.gif">
            <a:hlinkClick r:id="rId3" tooltip="Click on  the oil drops to return to the homepag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5989638"/>
            <a:ext cx="1671638"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1492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IFTA IRP Power Point Template 2 - SELECTED">
  <a:themeElements>
    <a:clrScheme name="AAMVA_IRP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AMVA_IRP_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AAMVA_IRP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MVA_IRP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MVA_IRP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MVA_IRP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MVA_IRP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MVA_IRP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MVA_IRP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MVA_IRP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MVA_IRP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MVA_IRP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MVA_IRP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MVA_IRP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1835</TotalTime>
  <Words>1372</Words>
  <Application>Microsoft Office PowerPoint</Application>
  <PresentationFormat>On-screen Show (4:3)</PresentationFormat>
  <Paragraphs>210</Paragraphs>
  <Slides>43</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IFTA IRP Power Point Template 2 - SELECTED</vt:lpstr>
      <vt:lpstr>Document</vt:lpstr>
      <vt:lpstr>Compliance and Peer Reviews</vt:lpstr>
      <vt:lpstr>PowerPoint Presentation</vt:lpstr>
      <vt:lpstr>PowerPoint Presentation</vt:lpstr>
      <vt:lpstr>PowerPoint Presentation</vt:lpstr>
      <vt:lpstr>Ballot 371</vt:lpstr>
      <vt:lpstr>Ballot 400 </vt:lpstr>
      <vt:lpstr>Top IRP Findings </vt:lpstr>
      <vt:lpstr>Top IRP Findings </vt:lpstr>
      <vt:lpstr>  IRP Jurisdictions for review in 2016    </vt:lpstr>
      <vt:lpstr>PowerPoint Presentation</vt:lpstr>
      <vt:lpstr>PowerPoint Presentation</vt:lpstr>
      <vt:lpstr> IRP Peer Review Contact Information </vt:lpstr>
      <vt:lpstr>IFTA Ballot #3-2014 Changes</vt:lpstr>
      <vt:lpstr>IFTA Ballot #3-2014 Changes</vt:lpstr>
      <vt:lpstr>IFTA Ballot #3-2014 Changes</vt:lpstr>
      <vt:lpstr>IFTA Ballot #3-2014 Changes</vt:lpstr>
      <vt:lpstr>A240 Auditor Qualifications</vt:lpstr>
      <vt:lpstr>A240 Auditor Qualifications</vt:lpstr>
      <vt:lpstr>A240 Auditor Qualifications</vt:lpstr>
      <vt:lpstr>A320 Evaluation of Internal Controls</vt:lpstr>
      <vt:lpstr>A310 Preliminary Audit Procedures</vt:lpstr>
      <vt:lpstr>A310 Preliminary Audit Procedures</vt:lpstr>
      <vt:lpstr>A320 Evaluation of Internal Controls</vt:lpstr>
      <vt:lpstr>A320 Evaluation of Internal Controls</vt:lpstr>
      <vt:lpstr>A360 Reduction to Total Fuel</vt:lpstr>
      <vt:lpstr>A360 Reduction to Total Fuel</vt:lpstr>
      <vt:lpstr>A420 Notification</vt:lpstr>
      <vt:lpstr>A420 Notification</vt:lpstr>
      <vt:lpstr>A440 Opening Conference</vt:lpstr>
      <vt:lpstr>A440 Opening Conference</vt:lpstr>
      <vt:lpstr>A450 Closing Conference</vt:lpstr>
      <vt:lpstr>A450 Closing Conference</vt:lpstr>
      <vt:lpstr>A460 Audit Report</vt:lpstr>
      <vt:lpstr>A460 Audit Report</vt:lpstr>
      <vt:lpstr>A460 Audit Report</vt:lpstr>
      <vt:lpstr>Suggestions</vt:lpstr>
      <vt:lpstr>PCRC’s Work Ahead</vt:lpstr>
      <vt:lpstr>Audit Language Changes</vt:lpstr>
      <vt:lpstr>PowerPoint Presentation</vt:lpstr>
      <vt:lpstr>PowerPoint Presentation</vt:lpstr>
      <vt:lpstr>PowerPoint Presentation</vt:lpstr>
      <vt:lpstr>PowerPoint Presentation</vt:lpstr>
      <vt:lpstr>Where can I find this list of  changes?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Claudia Rizzo Trapp</dc:creator>
  <cp:lastModifiedBy>Tammy Trinker</cp:lastModifiedBy>
  <cp:revision>56</cp:revision>
  <dcterms:created xsi:type="dcterms:W3CDTF">2013-12-31T16:19:10Z</dcterms:created>
  <dcterms:modified xsi:type="dcterms:W3CDTF">2016-03-07T16:17:16Z</dcterms:modified>
</cp:coreProperties>
</file>